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8288000" cy="10287000"/>
  <p:notesSz cx="6858000" cy="9144000"/>
  <p:embeddedFontLst>
    <p:embeddedFont>
      <p:font typeface="Arimo" panose="020B060402020202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Arimo Bold" panose="020B0704020202020204" pitchFamily="3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87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7B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1" t="-19101" r="-56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87921" y="3223641"/>
            <a:ext cx="12521709" cy="2791923"/>
            <a:chOff x="0" y="0"/>
            <a:chExt cx="3485570" cy="7771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85569" cy="777166"/>
            </a:xfrm>
            <a:custGeom>
              <a:avLst/>
              <a:gdLst/>
              <a:ahLst/>
              <a:cxnLst/>
              <a:rect l="l" t="t" r="r" b="b"/>
              <a:pathLst>
                <a:path w="3485569" h="777166">
                  <a:moveTo>
                    <a:pt x="31532" y="0"/>
                  </a:moveTo>
                  <a:lnTo>
                    <a:pt x="3454037" y="0"/>
                  </a:lnTo>
                  <a:cubicBezTo>
                    <a:pt x="3471452" y="0"/>
                    <a:pt x="3485569" y="14117"/>
                    <a:pt x="3485569" y="31532"/>
                  </a:cubicBezTo>
                  <a:lnTo>
                    <a:pt x="3485569" y="745633"/>
                  </a:lnTo>
                  <a:cubicBezTo>
                    <a:pt x="3485569" y="763048"/>
                    <a:pt x="3471452" y="777166"/>
                    <a:pt x="3454037" y="777166"/>
                  </a:cubicBezTo>
                  <a:lnTo>
                    <a:pt x="31532" y="777166"/>
                  </a:lnTo>
                  <a:cubicBezTo>
                    <a:pt x="14117" y="777166"/>
                    <a:pt x="0" y="763048"/>
                    <a:pt x="0" y="745633"/>
                  </a:cubicBezTo>
                  <a:lnTo>
                    <a:pt x="0" y="31532"/>
                  </a:lnTo>
                  <a:cubicBezTo>
                    <a:pt x="0" y="14117"/>
                    <a:pt x="14117" y="0"/>
                    <a:pt x="31532" y="0"/>
                  </a:cubicBezTo>
                  <a:close/>
                </a:path>
              </a:pathLst>
            </a:custGeom>
            <a:solidFill>
              <a:srgbClr val="3D6C3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485570" cy="8247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16895" y="3318891"/>
            <a:ext cx="17350247" cy="1824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22"/>
              </a:lnSpc>
            </a:pPr>
            <a:r>
              <a:rPr lang="en-US" sz="11700" spc="-14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BÄUME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89099" y="5044503"/>
            <a:ext cx="9509802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BIODIVERSITÄT &amp; ARTENVIELFALT AM HIMMEL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7B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966" y="368338"/>
            <a:ext cx="17411658" cy="947657"/>
            <a:chOff x="0" y="0"/>
            <a:chExt cx="4846746" cy="2637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6746" cy="263792"/>
            </a:xfrm>
            <a:custGeom>
              <a:avLst/>
              <a:gdLst/>
              <a:ahLst/>
              <a:cxnLst/>
              <a:rect l="l" t="t" r="r" b="b"/>
              <a:pathLst>
                <a:path w="4846746" h="263792">
                  <a:moveTo>
                    <a:pt x="22677" y="0"/>
                  </a:moveTo>
                  <a:lnTo>
                    <a:pt x="4824069" y="0"/>
                  </a:lnTo>
                  <a:cubicBezTo>
                    <a:pt x="4836594" y="0"/>
                    <a:pt x="4846746" y="10153"/>
                    <a:pt x="4846746" y="22677"/>
                  </a:cubicBezTo>
                  <a:lnTo>
                    <a:pt x="4846746" y="241115"/>
                  </a:lnTo>
                  <a:cubicBezTo>
                    <a:pt x="4846746" y="253639"/>
                    <a:pt x="4836594" y="263792"/>
                    <a:pt x="4824069" y="263792"/>
                  </a:cubicBezTo>
                  <a:lnTo>
                    <a:pt x="22677" y="263792"/>
                  </a:lnTo>
                  <a:cubicBezTo>
                    <a:pt x="10153" y="263792"/>
                    <a:pt x="0" y="253639"/>
                    <a:pt x="0" y="241115"/>
                  </a:cubicBezTo>
                  <a:lnTo>
                    <a:pt x="0" y="22677"/>
                  </a:lnTo>
                  <a:cubicBezTo>
                    <a:pt x="0" y="10153"/>
                    <a:pt x="10153" y="0"/>
                    <a:pt x="22677" y="0"/>
                  </a:cubicBezTo>
                  <a:close/>
                </a:path>
              </a:pathLst>
            </a:custGeom>
            <a:solidFill>
              <a:srgbClr val="3D6C3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6746" cy="3018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04966" y="1703702"/>
            <a:ext cx="8839034" cy="934401"/>
            <a:chOff x="0" y="0"/>
            <a:chExt cx="2460452" cy="2601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60452" cy="260102"/>
            </a:xfrm>
            <a:custGeom>
              <a:avLst/>
              <a:gdLst/>
              <a:ahLst/>
              <a:cxnLst/>
              <a:rect l="l" t="t" r="r" b="b"/>
              <a:pathLst>
                <a:path w="2460452" h="260102">
                  <a:moveTo>
                    <a:pt x="44670" y="0"/>
                  </a:moveTo>
                  <a:lnTo>
                    <a:pt x="2415783" y="0"/>
                  </a:lnTo>
                  <a:cubicBezTo>
                    <a:pt x="2427630" y="0"/>
                    <a:pt x="2438992" y="4706"/>
                    <a:pt x="2447369" y="13083"/>
                  </a:cubicBezTo>
                  <a:cubicBezTo>
                    <a:pt x="2455746" y="21461"/>
                    <a:pt x="2460452" y="32823"/>
                    <a:pt x="2460452" y="44670"/>
                  </a:cubicBezTo>
                  <a:lnTo>
                    <a:pt x="2460452" y="215432"/>
                  </a:lnTo>
                  <a:cubicBezTo>
                    <a:pt x="2460452" y="227279"/>
                    <a:pt x="2455746" y="238641"/>
                    <a:pt x="2447369" y="247018"/>
                  </a:cubicBezTo>
                  <a:cubicBezTo>
                    <a:pt x="2438992" y="255396"/>
                    <a:pt x="2427630" y="260102"/>
                    <a:pt x="2415783" y="260102"/>
                  </a:cubicBezTo>
                  <a:lnTo>
                    <a:pt x="44670" y="260102"/>
                  </a:lnTo>
                  <a:cubicBezTo>
                    <a:pt x="32823" y="260102"/>
                    <a:pt x="21461" y="255396"/>
                    <a:pt x="13083" y="247018"/>
                  </a:cubicBezTo>
                  <a:cubicBezTo>
                    <a:pt x="4706" y="238641"/>
                    <a:pt x="0" y="227279"/>
                    <a:pt x="0" y="215432"/>
                  </a:cubicBezTo>
                  <a:lnTo>
                    <a:pt x="0" y="44670"/>
                  </a:lnTo>
                  <a:cubicBezTo>
                    <a:pt x="0" y="32823"/>
                    <a:pt x="4706" y="21461"/>
                    <a:pt x="13083" y="13083"/>
                  </a:cubicBezTo>
                  <a:cubicBezTo>
                    <a:pt x="21461" y="4706"/>
                    <a:pt x="32823" y="0"/>
                    <a:pt x="44670" y="0"/>
                  </a:cubicBezTo>
                  <a:close/>
                </a:path>
              </a:pathLst>
            </a:custGeom>
            <a:solidFill>
              <a:srgbClr val="A4705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460452" cy="307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04966" y="2857178"/>
            <a:ext cx="17411658" cy="1627604"/>
            <a:chOff x="0" y="0"/>
            <a:chExt cx="4846746" cy="4530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46746" cy="453063"/>
            </a:xfrm>
            <a:custGeom>
              <a:avLst/>
              <a:gdLst/>
              <a:ahLst/>
              <a:cxnLst/>
              <a:rect l="l" t="t" r="r" b="b"/>
              <a:pathLst>
                <a:path w="4846746" h="453063">
                  <a:moveTo>
                    <a:pt x="22677" y="0"/>
                  </a:moveTo>
                  <a:lnTo>
                    <a:pt x="4824069" y="0"/>
                  </a:lnTo>
                  <a:cubicBezTo>
                    <a:pt x="4836594" y="0"/>
                    <a:pt x="4846746" y="10153"/>
                    <a:pt x="4846746" y="22677"/>
                  </a:cubicBezTo>
                  <a:lnTo>
                    <a:pt x="4846746" y="430387"/>
                  </a:lnTo>
                  <a:cubicBezTo>
                    <a:pt x="4846746" y="442911"/>
                    <a:pt x="4836594" y="453063"/>
                    <a:pt x="4824069" y="453063"/>
                  </a:cubicBezTo>
                  <a:lnTo>
                    <a:pt x="22677" y="453063"/>
                  </a:lnTo>
                  <a:cubicBezTo>
                    <a:pt x="10153" y="453063"/>
                    <a:pt x="0" y="442911"/>
                    <a:pt x="0" y="430387"/>
                  </a:cubicBezTo>
                  <a:lnTo>
                    <a:pt x="0" y="22677"/>
                  </a:lnTo>
                  <a:cubicBezTo>
                    <a:pt x="0" y="10153"/>
                    <a:pt x="10153" y="0"/>
                    <a:pt x="22677" y="0"/>
                  </a:cubicBezTo>
                  <a:close/>
                </a:path>
              </a:pathLst>
            </a:custGeom>
            <a:solidFill>
              <a:srgbClr val="A4705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846746" cy="500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04966" y="4703857"/>
            <a:ext cx="12055497" cy="934401"/>
            <a:chOff x="0" y="0"/>
            <a:chExt cx="3355794" cy="26010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55794" cy="260102"/>
            </a:xfrm>
            <a:custGeom>
              <a:avLst/>
              <a:gdLst/>
              <a:ahLst/>
              <a:cxnLst/>
              <a:rect l="l" t="t" r="r" b="b"/>
              <a:pathLst>
                <a:path w="3355794" h="260102">
                  <a:moveTo>
                    <a:pt x="32752" y="0"/>
                  </a:moveTo>
                  <a:lnTo>
                    <a:pt x="3323042" y="0"/>
                  </a:lnTo>
                  <a:cubicBezTo>
                    <a:pt x="3341131" y="0"/>
                    <a:pt x="3355794" y="14663"/>
                    <a:pt x="3355794" y="32752"/>
                  </a:cubicBezTo>
                  <a:lnTo>
                    <a:pt x="3355794" y="227350"/>
                  </a:lnTo>
                  <a:cubicBezTo>
                    <a:pt x="3355794" y="245438"/>
                    <a:pt x="3341131" y="260102"/>
                    <a:pt x="3323042" y="260102"/>
                  </a:cubicBezTo>
                  <a:lnTo>
                    <a:pt x="32752" y="260102"/>
                  </a:lnTo>
                  <a:cubicBezTo>
                    <a:pt x="14663" y="260102"/>
                    <a:pt x="0" y="245438"/>
                    <a:pt x="0" y="227350"/>
                  </a:cubicBezTo>
                  <a:lnTo>
                    <a:pt x="0" y="32752"/>
                  </a:lnTo>
                  <a:cubicBezTo>
                    <a:pt x="0" y="14663"/>
                    <a:pt x="14663" y="0"/>
                    <a:pt x="32752" y="0"/>
                  </a:cubicBezTo>
                  <a:close/>
                </a:path>
              </a:pathLst>
            </a:custGeom>
            <a:solidFill>
              <a:srgbClr val="A4705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355794" cy="307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04966" y="5857334"/>
            <a:ext cx="2497586" cy="644414"/>
            <a:chOff x="0" y="0"/>
            <a:chExt cx="695233" cy="1793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95233" cy="179380"/>
            </a:xfrm>
            <a:custGeom>
              <a:avLst/>
              <a:gdLst/>
              <a:ahLst/>
              <a:cxnLst/>
              <a:rect l="l" t="t" r="r" b="b"/>
              <a:pathLst>
                <a:path w="695233" h="179380">
                  <a:moveTo>
                    <a:pt x="89690" y="0"/>
                  </a:moveTo>
                  <a:lnTo>
                    <a:pt x="605543" y="0"/>
                  </a:lnTo>
                  <a:cubicBezTo>
                    <a:pt x="655078" y="0"/>
                    <a:pt x="695233" y="40156"/>
                    <a:pt x="695233" y="89690"/>
                  </a:cubicBezTo>
                  <a:lnTo>
                    <a:pt x="695233" y="89690"/>
                  </a:lnTo>
                  <a:cubicBezTo>
                    <a:pt x="695233" y="113478"/>
                    <a:pt x="685784" y="136291"/>
                    <a:pt x="668964" y="153111"/>
                  </a:cubicBezTo>
                  <a:cubicBezTo>
                    <a:pt x="652144" y="169931"/>
                    <a:pt x="629331" y="179380"/>
                    <a:pt x="605543" y="179380"/>
                  </a:cubicBezTo>
                  <a:lnTo>
                    <a:pt x="89690" y="179380"/>
                  </a:lnTo>
                  <a:cubicBezTo>
                    <a:pt x="65903" y="179380"/>
                    <a:pt x="43090" y="169931"/>
                    <a:pt x="26270" y="153111"/>
                  </a:cubicBezTo>
                  <a:cubicBezTo>
                    <a:pt x="9449" y="136291"/>
                    <a:pt x="0" y="113478"/>
                    <a:pt x="0" y="89690"/>
                  </a:cubicBezTo>
                  <a:lnTo>
                    <a:pt x="0" y="89690"/>
                  </a:lnTo>
                  <a:cubicBezTo>
                    <a:pt x="0" y="65903"/>
                    <a:pt x="9449" y="43090"/>
                    <a:pt x="26270" y="26270"/>
                  </a:cubicBezTo>
                  <a:cubicBezTo>
                    <a:pt x="43090" y="9449"/>
                    <a:pt x="65903" y="0"/>
                    <a:pt x="89690" y="0"/>
                  </a:cubicBezTo>
                  <a:close/>
                </a:path>
              </a:pathLst>
            </a:custGeom>
            <a:solidFill>
              <a:srgbClr val="805131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695233" cy="227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04966" y="6720822"/>
            <a:ext cx="17411658" cy="1444553"/>
            <a:chOff x="0" y="0"/>
            <a:chExt cx="4846746" cy="40210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46746" cy="402109"/>
            </a:xfrm>
            <a:custGeom>
              <a:avLst/>
              <a:gdLst/>
              <a:ahLst/>
              <a:cxnLst/>
              <a:rect l="l" t="t" r="r" b="b"/>
              <a:pathLst>
                <a:path w="4846746" h="402109">
                  <a:moveTo>
                    <a:pt x="22677" y="0"/>
                  </a:moveTo>
                  <a:lnTo>
                    <a:pt x="4824069" y="0"/>
                  </a:lnTo>
                  <a:cubicBezTo>
                    <a:pt x="4836594" y="0"/>
                    <a:pt x="4846746" y="10153"/>
                    <a:pt x="4846746" y="22677"/>
                  </a:cubicBezTo>
                  <a:lnTo>
                    <a:pt x="4846746" y="379432"/>
                  </a:lnTo>
                  <a:cubicBezTo>
                    <a:pt x="4846746" y="391956"/>
                    <a:pt x="4836594" y="402109"/>
                    <a:pt x="4824069" y="402109"/>
                  </a:cubicBezTo>
                  <a:lnTo>
                    <a:pt x="22677" y="402109"/>
                  </a:lnTo>
                  <a:cubicBezTo>
                    <a:pt x="10153" y="402109"/>
                    <a:pt x="0" y="391956"/>
                    <a:pt x="0" y="379432"/>
                  </a:cubicBezTo>
                  <a:lnTo>
                    <a:pt x="0" y="22677"/>
                  </a:lnTo>
                  <a:cubicBezTo>
                    <a:pt x="0" y="10153"/>
                    <a:pt x="10153" y="0"/>
                    <a:pt x="22677" y="0"/>
                  </a:cubicBezTo>
                  <a:close/>
                </a:path>
              </a:pathLst>
            </a:custGeom>
            <a:solidFill>
              <a:srgbClr val="805131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4846746" cy="4497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04966" y="8384450"/>
            <a:ext cx="17411658" cy="1444553"/>
            <a:chOff x="0" y="0"/>
            <a:chExt cx="4846746" cy="4021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846746" cy="402109"/>
            </a:xfrm>
            <a:custGeom>
              <a:avLst/>
              <a:gdLst/>
              <a:ahLst/>
              <a:cxnLst/>
              <a:rect l="l" t="t" r="r" b="b"/>
              <a:pathLst>
                <a:path w="4846746" h="402109">
                  <a:moveTo>
                    <a:pt x="22677" y="0"/>
                  </a:moveTo>
                  <a:lnTo>
                    <a:pt x="4824069" y="0"/>
                  </a:lnTo>
                  <a:cubicBezTo>
                    <a:pt x="4836594" y="0"/>
                    <a:pt x="4846746" y="10153"/>
                    <a:pt x="4846746" y="22677"/>
                  </a:cubicBezTo>
                  <a:lnTo>
                    <a:pt x="4846746" y="379432"/>
                  </a:lnTo>
                  <a:cubicBezTo>
                    <a:pt x="4846746" y="391956"/>
                    <a:pt x="4836594" y="402109"/>
                    <a:pt x="4824069" y="402109"/>
                  </a:cubicBezTo>
                  <a:lnTo>
                    <a:pt x="22677" y="402109"/>
                  </a:lnTo>
                  <a:cubicBezTo>
                    <a:pt x="10153" y="402109"/>
                    <a:pt x="0" y="391956"/>
                    <a:pt x="0" y="379432"/>
                  </a:cubicBezTo>
                  <a:lnTo>
                    <a:pt x="0" y="22677"/>
                  </a:lnTo>
                  <a:cubicBezTo>
                    <a:pt x="0" y="10153"/>
                    <a:pt x="10153" y="0"/>
                    <a:pt x="22677" y="0"/>
                  </a:cubicBezTo>
                  <a:close/>
                </a:path>
              </a:pathLst>
            </a:custGeom>
            <a:solidFill>
              <a:srgbClr val="805131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4846746" cy="4497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3909183" y="4814507"/>
            <a:ext cx="2854817" cy="1609403"/>
          </a:xfrm>
          <a:custGeom>
            <a:avLst/>
            <a:gdLst/>
            <a:ahLst/>
            <a:cxnLst/>
            <a:rect l="l" t="t" r="r" b="b"/>
            <a:pathLst>
              <a:path w="2854817" h="1609403">
                <a:moveTo>
                  <a:pt x="0" y="0"/>
                </a:moveTo>
                <a:lnTo>
                  <a:pt x="2854817" y="0"/>
                </a:lnTo>
                <a:lnTo>
                  <a:pt x="2854817" y="1609403"/>
                </a:lnTo>
                <a:lnTo>
                  <a:pt x="0" y="16094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560159" y="1781838"/>
            <a:ext cx="16699141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werden normalerweise im Herbst reif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04966" y="389119"/>
            <a:ext cx="17411658" cy="960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6"/>
              </a:lnSpc>
            </a:pPr>
            <a:r>
              <a:rPr lang="en-US" sz="6299" spc="-75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BAUMFRÜCHTE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60159" y="2935314"/>
            <a:ext cx="16962368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in den Früchten befinden sich Samen, die die Bäume zur Fortpflanzung benötigen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60159" y="4781993"/>
            <a:ext cx="16699141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einzelne Baumarten völlig unterschiedliche Früchte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79209" y="5812772"/>
            <a:ext cx="1939952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Aufbau: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60159" y="6723925"/>
            <a:ext cx="17156464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Nüsschen, Kapselfrüchte, Nüsse und Steinfrüchte (harte Schale), Zapfen, etc.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60159" y="8387552"/>
            <a:ext cx="17156464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Samen werden auf unterschiedliche Arten verbreitet (durch Wind, Tiere, vom Baum fallend,…)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7B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966" y="368338"/>
            <a:ext cx="17411658" cy="947657"/>
            <a:chOff x="0" y="0"/>
            <a:chExt cx="4846746" cy="2637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6746" cy="263792"/>
            </a:xfrm>
            <a:custGeom>
              <a:avLst/>
              <a:gdLst/>
              <a:ahLst/>
              <a:cxnLst/>
              <a:rect l="l" t="t" r="r" b="b"/>
              <a:pathLst>
                <a:path w="4846746" h="263792">
                  <a:moveTo>
                    <a:pt x="22677" y="0"/>
                  </a:moveTo>
                  <a:lnTo>
                    <a:pt x="4824069" y="0"/>
                  </a:lnTo>
                  <a:cubicBezTo>
                    <a:pt x="4836594" y="0"/>
                    <a:pt x="4846746" y="10153"/>
                    <a:pt x="4846746" y="22677"/>
                  </a:cubicBezTo>
                  <a:lnTo>
                    <a:pt x="4846746" y="241115"/>
                  </a:lnTo>
                  <a:cubicBezTo>
                    <a:pt x="4846746" y="253639"/>
                    <a:pt x="4836594" y="263792"/>
                    <a:pt x="4824069" y="263792"/>
                  </a:cubicBezTo>
                  <a:lnTo>
                    <a:pt x="22677" y="263792"/>
                  </a:lnTo>
                  <a:cubicBezTo>
                    <a:pt x="10153" y="263792"/>
                    <a:pt x="0" y="253639"/>
                    <a:pt x="0" y="241115"/>
                  </a:cubicBezTo>
                  <a:lnTo>
                    <a:pt x="0" y="22677"/>
                  </a:lnTo>
                  <a:cubicBezTo>
                    <a:pt x="0" y="10153"/>
                    <a:pt x="10153" y="0"/>
                    <a:pt x="22677" y="0"/>
                  </a:cubicBezTo>
                  <a:close/>
                </a:path>
              </a:pathLst>
            </a:custGeom>
            <a:solidFill>
              <a:srgbClr val="3D6C3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6746" cy="3018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04966" y="1703702"/>
            <a:ext cx="16547454" cy="934401"/>
            <a:chOff x="0" y="0"/>
            <a:chExt cx="4606184" cy="2601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06184" cy="260102"/>
            </a:xfrm>
            <a:custGeom>
              <a:avLst/>
              <a:gdLst/>
              <a:ahLst/>
              <a:cxnLst/>
              <a:rect l="l" t="t" r="r" b="b"/>
              <a:pathLst>
                <a:path w="4606184" h="260102">
                  <a:moveTo>
                    <a:pt x="23861" y="0"/>
                  </a:moveTo>
                  <a:lnTo>
                    <a:pt x="4582323" y="0"/>
                  </a:lnTo>
                  <a:cubicBezTo>
                    <a:pt x="4588652" y="0"/>
                    <a:pt x="4594721" y="2514"/>
                    <a:pt x="4599196" y="6989"/>
                  </a:cubicBezTo>
                  <a:cubicBezTo>
                    <a:pt x="4603671" y="11464"/>
                    <a:pt x="4606184" y="17533"/>
                    <a:pt x="4606184" y="23861"/>
                  </a:cubicBezTo>
                  <a:lnTo>
                    <a:pt x="4606184" y="236241"/>
                  </a:lnTo>
                  <a:cubicBezTo>
                    <a:pt x="4606184" y="242569"/>
                    <a:pt x="4603671" y="248638"/>
                    <a:pt x="4599196" y="253113"/>
                  </a:cubicBezTo>
                  <a:cubicBezTo>
                    <a:pt x="4594721" y="257588"/>
                    <a:pt x="4588652" y="260102"/>
                    <a:pt x="4582323" y="260102"/>
                  </a:cubicBezTo>
                  <a:lnTo>
                    <a:pt x="23861" y="260102"/>
                  </a:lnTo>
                  <a:cubicBezTo>
                    <a:pt x="10683" y="260102"/>
                    <a:pt x="0" y="249419"/>
                    <a:pt x="0" y="236241"/>
                  </a:cubicBezTo>
                  <a:lnTo>
                    <a:pt x="0" y="23861"/>
                  </a:lnTo>
                  <a:cubicBezTo>
                    <a:pt x="0" y="17533"/>
                    <a:pt x="2514" y="11464"/>
                    <a:pt x="6989" y="6989"/>
                  </a:cubicBezTo>
                  <a:cubicBezTo>
                    <a:pt x="11464" y="2514"/>
                    <a:pt x="17533" y="0"/>
                    <a:pt x="23861" y="0"/>
                  </a:cubicBezTo>
                  <a:close/>
                </a:path>
              </a:pathLst>
            </a:custGeom>
            <a:solidFill>
              <a:srgbClr val="A4705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606184" cy="307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04966" y="2936866"/>
            <a:ext cx="14444748" cy="845639"/>
            <a:chOff x="0" y="0"/>
            <a:chExt cx="4020871" cy="2353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20871" cy="235394"/>
            </a:xfrm>
            <a:custGeom>
              <a:avLst/>
              <a:gdLst/>
              <a:ahLst/>
              <a:cxnLst/>
              <a:rect l="l" t="t" r="r" b="b"/>
              <a:pathLst>
                <a:path w="4020871" h="235394">
                  <a:moveTo>
                    <a:pt x="27334" y="0"/>
                  </a:moveTo>
                  <a:lnTo>
                    <a:pt x="3993536" y="0"/>
                  </a:lnTo>
                  <a:cubicBezTo>
                    <a:pt x="4000786" y="0"/>
                    <a:pt x="4007739" y="2880"/>
                    <a:pt x="4012865" y="8006"/>
                  </a:cubicBezTo>
                  <a:cubicBezTo>
                    <a:pt x="4017991" y="13132"/>
                    <a:pt x="4020871" y="20085"/>
                    <a:pt x="4020871" y="27334"/>
                  </a:cubicBezTo>
                  <a:lnTo>
                    <a:pt x="4020871" y="208059"/>
                  </a:lnTo>
                  <a:cubicBezTo>
                    <a:pt x="4020871" y="223156"/>
                    <a:pt x="4008633" y="235394"/>
                    <a:pt x="3993536" y="235394"/>
                  </a:cubicBezTo>
                  <a:lnTo>
                    <a:pt x="27334" y="235394"/>
                  </a:lnTo>
                  <a:cubicBezTo>
                    <a:pt x="12238" y="235394"/>
                    <a:pt x="0" y="223156"/>
                    <a:pt x="0" y="208059"/>
                  </a:cubicBezTo>
                  <a:lnTo>
                    <a:pt x="0" y="27334"/>
                  </a:lnTo>
                  <a:cubicBezTo>
                    <a:pt x="0" y="12238"/>
                    <a:pt x="12238" y="0"/>
                    <a:pt x="27334" y="0"/>
                  </a:cubicBezTo>
                  <a:close/>
                </a:path>
              </a:pathLst>
            </a:custGeom>
            <a:solidFill>
              <a:srgbClr val="A4705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020871" cy="283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21650" y="4144454"/>
            <a:ext cx="17411658" cy="2293079"/>
            <a:chOff x="0" y="0"/>
            <a:chExt cx="4846746" cy="63830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46746" cy="638306"/>
            </a:xfrm>
            <a:custGeom>
              <a:avLst/>
              <a:gdLst/>
              <a:ahLst/>
              <a:cxnLst/>
              <a:rect l="l" t="t" r="r" b="b"/>
              <a:pathLst>
                <a:path w="4846746" h="638306">
                  <a:moveTo>
                    <a:pt x="22677" y="0"/>
                  </a:moveTo>
                  <a:lnTo>
                    <a:pt x="4824069" y="0"/>
                  </a:lnTo>
                  <a:cubicBezTo>
                    <a:pt x="4836594" y="0"/>
                    <a:pt x="4846746" y="10153"/>
                    <a:pt x="4846746" y="22677"/>
                  </a:cubicBezTo>
                  <a:lnTo>
                    <a:pt x="4846746" y="615630"/>
                  </a:lnTo>
                  <a:cubicBezTo>
                    <a:pt x="4846746" y="628154"/>
                    <a:pt x="4836594" y="638306"/>
                    <a:pt x="4824069" y="638306"/>
                  </a:cubicBezTo>
                  <a:lnTo>
                    <a:pt x="22677" y="638306"/>
                  </a:lnTo>
                  <a:cubicBezTo>
                    <a:pt x="10153" y="638306"/>
                    <a:pt x="0" y="628154"/>
                    <a:pt x="0" y="615630"/>
                  </a:cubicBezTo>
                  <a:lnTo>
                    <a:pt x="0" y="22677"/>
                  </a:lnTo>
                  <a:cubicBezTo>
                    <a:pt x="0" y="10153"/>
                    <a:pt x="10153" y="0"/>
                    <a:pt x="22677" y="0"/>
                  </a:cubicBezTo>
                  <a:close/>
                </a:path>
              </a:pathLst>
            </a:custGeom>
            <a:solidFill>
              <a:srgbClr val="A4705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4846746" cy="6859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60159" y="1781838"/>
            <a:ext cx="16699141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Chemische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Formel: 6 H</a:t>
            </a:r>
            <a:r>
              <a:rPr lang="en-US" sz="3999" baseline="-250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2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O+ 6 CO</a:t>
            </a:r>
            <a:r>
              <a:rPr lang="en-US" sz="3999" baseline="-250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2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+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Lichtenergie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       C</a:t>
            </a:r>
            <a:r>
              <a:rPr lang="en-US" sz="3999" baseline="-250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6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H</a:t>
            </a:r>
            <a:r>
              <a:rPr lang="en-US" sz="3999" baseline="-250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12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O</a:t>
            </a:r>
            <a:r>
              <a:rPr lang="en-US" sz="3999" baseline="-250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6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+ 6 O</a:t>
            </a:r>
            <a:r>
              <a:rPr lang="en-US" sz="3999" baseline="-250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4966" y="389119"/>
            <a:ext cx="17411658" cy="960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6"/>
              </a:lnSpc>
            </a:pPr>
            <a:r>
              <a:rPr lang="en-US" sz="6299" spc="-75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PHOTOSYNTHESE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0159" y="3015001"/>
            <a:ext cx="14550020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Wasser + Kohlenstoffdioxid + Licht        Glucose + Sauerstoff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76843" y="4222590"/>
            <a:ext cx="16699141" cy="280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läuft in den Blättern in den </a:t>
            </a:r>
            <a:r>
              <a:rPr lang="en-US" sz="39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Chloroplasten</a:t>
            </a:r>
            <a:r>
              <a:rPr lang="en-US" sz="39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ab, das darin befindliche Chlorophyll (grüner Pflanzenfarbstoff) bildet Glucose und Sauerstoff mit Hilfe von Licht, Wasser und Kohlenstoffdioxid. 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endParaRPr lang="en-US" sz="3999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8578693" y="3217250"/>
            <a:ext cx="799569" cy="433766"/>
          </a:xfrm>
          <a:custGeom>
            <a:avLst/>
            <a:gdLst/>
            <a:ahLst/>
            <a:cxnLst/>
            <a:rect l="l" t="t" r="r" b="b"/>
            <a:pathLst>
              <a:path w="799569" h="433766">
                <a:moveTo>
                  <a:pt x="0" y="0"/>
                </a:moveTo>
                <a:lnTo>
                  <a:pt x="799568" y="0"/>
                </a:lnTo>
                <a:lnTo>
                  <a:pt x="799568" y="433766"/>
                </a:lnTo>
                <a:lnTo>
                  <a:pt x="0" y="4337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1849631" y="1975737"/>
            <a:ext cx="799569" cy="433766"/>
          </a:xfrm>
          <a:custGeom>
            <a:avLst/>
            <a:gdLst/>
            <a:ahLst/>
            <a:cxnLst/>
            <a:rect l="l" t="t" r="r" b="b"/>
            <a:pathLst>
              <a:path w="799569" h="433766">
                <a:moveTo>
                  <a:pt x="0" y="0"/>
                </a:moveTo>
                <a:lnTo>
                  <a:pt x="799569" y="0"/>
                </a:lnTo>
                <a:lnTo>
                  <a:pt x="799569" y="433766"/>
                </a:lnTo>
                <a:lnTo>
                  <a:pt x="0" y="4337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304966" y="6803552"/>
            <a:ext cx="16330261" cy="817911"/>
            <a:chOff x="0" y="0"/>
            <a:chExt cx="4545726" cy="22767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545726" cy="227675"/>
            </a:xfrm>
            <a:custGeom>
              <a:avLst/>
              <a:gdLst/>
              <a:ahLst/>
              <a:cxnLst/>
              <a:rect l="l" t="t" r="r" b="b"/>
              <a:pathLst>
                <a:path w="4545726" h="227675">
                  <a:moveTo>
                    <a:pt x="24178" y="0"/>
                  </a:moveTo>
                  <a:lnTo>
                    <a:pt x="4521548" y="0"/>
                  </a:lnTo>
                  <a:cubicBezTo>
                    <a:pt x="4527960" y="0"/>
                    <a:pt x="4534110" y="2547"/>
                    <a:pt x="4538644" y="7082"/>
                  </a:cubicBezTo>
                  <a:cubicBezTo>
                    <a:pt x="4543179" y="11616"/>
                    <a:pt x="4545726" y="17766"/>
                    <a:pt x="4545726" y="24178"/>
                  </a:cubicBezTo>
                  <a:lnTo>
                    <a:pt x="4545726" y="203497"/>
                  </a:lnTo>
                  <a:cubicBezTo>
                    <a:pt x="4545726" y="209909"/>
                    <a:pt x="4543179" y="216059"/>
                    <a:pt x="4538644" y="220594"/>
                  </a:cubicBezTo>
                  <a:cubicBezTo>
                    <a:pt x="4534110" y="225128"/>
                    <a:pt x="4527960" y="227675"/>
                    <a:pt x="4521548" y="227675"/>
                  </a:cubicBezTo>
                  <a:lnTo>
                    <a:pt x="24178" y="227675"/>
                  </a:lnTo>
                  <a:cubicBezTo>
                    <a:pt x="17766" y="227675"/>
                    <a:pt x="11616" y="225128"/>
                    <a:pt x="7082" y="220594"/>
                  </a:cubicBezTo>
                  <a:cubicBezTo>
                    <a:pt x="2547" y="216059"/>
                    <a:pt x="0" y="209909"/>
                    <a:pt x="0" y="203497"/>
                  </a:cubicBezTo>
                  <a:lnTo>
                    <a:pt x="0" y="24178"/>
                  </a:lnTo>
                  <a:cubicBezTo>
                    <a:pt x="0" y="17766"/>
                    <a:pt x="2547" y="11616"/>
                    <a:pt x="7082" y="7082"/>
                  </a:cubicBezTo>
                  <a:cubicBezTo>
                    <a:pt x="11616" y="2547"/>
                    <a:pt x="17766" y="0"/>
                    <a:pt x="24178" y="0"/>
                  </a:cubicBezTo>
                  <a:close/>
                </a:path>
              </a:pathLst>
            </a:custGeom>
            <a:solidFill>
              <a:srgbClr val="A4705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4545726" cy="275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60159" y="6851177"/>
            <a:ext cx="16699141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Das Chlorophyll macht aus dem aufgenommenen Sonnenlicht Energie.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304966" y="7994907"/>
            <a:ext cx="17411658" cy="1483386"/>
            <a:chOff x="0" y="0"/>
            <a:chExt cx="4846746" cy="41291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846746" cy="412918"/>
            </a:xfrm>
            <a:custGeom>
              <a:avLst/>
              <a:gdLst/>
              <a:ahLst/>
              <a:cxnLst/>
              <a:rect l="l" t="t" r="r" b="b"/>
              <a:pathLst>
                <a:path w="4846746" h="412918">
                  <a:moveTo>
                    <a:pt x="22677" y="0"/>
                  </a:moveTo>
                  <a:lnTo>
                    <a:pt x="4824069" y="0"/>
                  </a:lnTo>
                  <a:cubicBezTo>
                    <a:pt x="4836594" y="0"/>
                    <a:pt x="4846746" y="10153"/>
                    <a:pt x="4846746" y="22677"/>
                  </a:cubicBezTo>
                  <a:lnTo>
                    <a:pt x="4846746" y="390242"/>
                  </a:lnTo>
                  <a:cubicBezTo>
                    <a:pt x="4846746" y="402766"/>
                    <a:pt x="4836594" y="412918"/>
                    <a:pt x="4824069" y="412918"/>
                  </a:cubicBezTo>
                  <a:lnTo>
                    <a:pt x="22677" y="412918"/>
                  </a:lnTo>
                  <a:cubicBezTo>
                    <a:pt x="10153" y="412918"/>
                    <a:pt x="0" y="402766"/>
                    <a:pt x="0" y="390242"/>
                  </a:cubicBezTo>
                  <a:lnTo>
                    <a:pt x="0" y="22677"/>
                  </a:lnTo>
                  <a:cubicBezTo>
                    <a:pt x="0" y="10153"/>
                    <a:pt x="10153" y="0"/>
                    <a:pt x="22677" y="0"/>
                  </a:cubicBezTo>
                  <a:close/>
                </a:path>
              </a:pathLst>
            </a:custGeom>
            <a:solidFill>
              <a:srgbClr val="A47052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4846746" cy="4605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560159" y="8004432"/>
            <a:ext cx="16934639" cy="209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Das Wasser, das für die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Photosynthese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notwendig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ist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nimmt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die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Pflanze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über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ihre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Wurzeln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aus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dem Boden auf.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endParaRPr lang="en-US" sz="3999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7B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966" y="368338"/>
            <a:ext cx="17411658" cy="947657"/>
            <a:chOff x="0" y="0"/>
            <a:chExt cx="4846746" cy="2637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6746" cy="263792"/>
            </a:xfrm>
            <a:custGeom>
              <a:avLst/>
              <a:gdLst/>
              <a:ahLst/>
              <a:cxnLst/>
              <a:rect l="l" t="t" r="r" b="b"/>
              <a:pathLst>
                <a:path w="4846746" h="263792">
                  <a:moveTo>
                    <a:pt x="22677" y="0"/>
                  </a:moveTo>
                  <a:lnTo>
                    <a:pt x="4824069" y="0"/>
                  </a:lnTo>
                  <a:cubicBezTo>
                    <a:pt x="4836594" y="0"/>
                    <a:pt x="4846746" y="10153"/>
                    <a:pt x="4846746" y="22677"/>
                  </a:cubicBezTo>
                  <a:lnTo>
                    <a:pt x="4846746" y="241115"/>
                  </a:lnTo>
                  <a:cubicBezTo>
                    <a:pt x="4846746" y="253639"/>
                    <a:pt x="4836594" y="263792"/>
                    <a:pt x="4824069" y="263792"/>
                  </a:cubicBezTo>
                  <a:lnTo>
                    <a:pt x="22677" y="263792"/>
                  </a:lnTo>
                  <a:cubicBezTo>
                    <a:pt x="10153" y="263792"/>
                    <a:pt x="0" y="253639"/>
                    <a:pt x="0" y="241115"/>
                  </a:cubicBezTo>
                  <a:lnTo>
                    <a:pt x="0" y="22677"/>
                  </a:lnTo>
                  <a:cubicBezTo>
                    <a:pt x="0" y="10153"/>
                    <a:pt x="10153" y="0"/>
                    <a:pt x="22677" y="0"/>
                  </a:cubicBezTo>
                  <a:close/>
                </a:path>
              </a:pathLst>
            </a:custGeom>
            <a:solidFill>
              <a:srgbClr val="3D6C3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6746" cy="3018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04966" y="1703702"/>
            <a:ext cx="17411658" cy="1710789"/>
            <a:chOff x="0" y="0"/>
            <a:chExt cx="4846746" cy="4762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46746" cy="476219"/>
            </a:xfrm>
            <a:custGeom>
              <a:avLst/>
              <a:gdLst/>
              <a:ahLst/>
              <a:cxnLst/>
              <a:rect l="l" t="t" r="r" b="b"/>
              <a:pathLst>
                <a:path w="4846746" h="476219">
                  <a:moveTo>
                    <a:pt x="22677" y="0"/>
                  </a:moveTo>
                  <a:lnTo>
                    <a:pt x="4824069" y="0"/>
                  </a:lnTo>
                  <a:cubicBezTo>
                    <a:pt x="4836594" y="0"/>
                    <a:pt x="4846746" y="10153"/>
                    <a:pt x="4846746" y="22677"/>
                  </a:cubicBezTo>
                  <a:lnTo>
                    <a:pt x="4846746" y="453542"/>
                  </a:lnTo>
                  <a:cubicBezTo>
                    <a:pt x="4846746" y="466066"/>
                    <a:pt x="4836594" y="476219"/>
                    <a:pt x="4824069" y="476219"/>
                  </a:cubicBezTo>
                  <a:lnTo>
                    <a:pt x="22677" y="476219"/>
                  </a:lnTo>
                  <a:cubicBezTo>
                    <a:pt x="10153" y="476219"/>
                    <a:pt x="0" y="466066"/>
                    <a:pt x="0" y="453542"/>
                  </a:cubicBezTo>
                  <a:lnTo>
                    <a:pt x="0" y="22677"/>
                  </a:lnTo>
                  <a:cubicBezTo>
                    <a:pt x="0" y="10153"/>
                    <a:pt x="10153" y="0"/>
                    <a:pt x="22677" y="0"/>
                  </a:cubicBezTo>
                  <a:close/>
                </a:path>
              </a:pathLst>
            </a:custGeom>
            <a:solidFill>
              <a:srgbClr val="A4705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846746" cy="523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2541" y="3966941"/>
            <a:ext cx="17411658" cy="1599876"/>
            <a:chOff x="0" y="0"/>
            <a:chExt cx="4846746" cy="4453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46746" cy="445345"/>
            </a:xfrm>
            <a:custGeom>
              <a:avLst/>
              <a:gdLst/>
              <a:ahLst/>
              <a:cxnLst/>
              <a:rect l="l" t="t" r="r" b="b"/>
              <a:pathLst>
                <a:path w="4846746" h="445345">
                  <a:moveTo>
                    <a:pt x="22677" y="0"/>
                  </a:moveTo>
                  <a:lnTo>
                    <a:pt x="4824069" y="0"/>
                  </a:lnTo>
                  <a:cubicBezTo>
                    <a:pt x="4836594" y="0"/>
                    <a:pt x="4846746" y="10153"/>
                    <a:pt x="4846746" y="22677"/>
                  </a:cubicBezTo>
                  <a:lnTo>
                    <a:pt x="4846746" y="422668"/>
                  </a:lnTo>
                  <a:cubicBezTo>
                    <a:pt x="4846746" y="435192"/>
                    <a:pt x="4836594" y="445345"/>
                    <a:pt x="4824069" y="445345"/>
                  </a:cubicBezTo>
                  <a:lnTo>
                    <a:pt x="22677" y="445345"/>
                  </a:lnTo>
                  <a:cubicBezTo>
                    <a:pt x="10153" y="445345"/>
                    <a:pt x="0" y="435192"/>
                    <a:pt x="0" y="422668"/>
                  </a:cubicBezTo>
                  <a:lnTo>
                    <a:pt x="0" y="22677"/>
                  </a:lnTo>
                  <a:cubicBezTo>
                    <a:pt x="0" y="10153"/>
                    <a:pt x="10153" y="0"/>
                    <a:pt x="22677" y="0"/>
                  </a:cubicBezTo>
                  <a:close/>
                </a:path>
              </a:pathLst>
            </a:custGeom>
            <a:solidFill>
              <a:srgbClr val="A4705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846746" cy="4929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04966" y="6119267"/>
            <a:ext cx="3560416" cy="902893"/>
            <a:chOff x="0" y="0"/>
            <a:chExt cx="991085" cy="2513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91085" cy="251331"/>
            </a:xfrm>
            <a:custGeom>
              <a:avLst/>
              <a:gdLst/>
              <a:ahLst/>
              <a:cxnLst/>
              <a:rect l="l" t="t" r="r" b="b"/>
              <a:pathLst>
                <a:path w="991085" h="251331">
                  <a:moveTo>
                    <a:pt x="110897" y="0"/>
                  </a:moveTo>
                  <a:lnTo>
                    <a:pt x="880188" y="0"/>
                  </a:lnTo>
                  <a:cubicBezTo>
                    <a:pt x="909600" y="0"/>
                    <a:pt x="937807" y="11684"/>
                    <a:pt x="958604" y="32481"/>
                  </a:cubicBezTo>
                  <a:cubicBezTo>
                    <a:pt x="979401" y="53278"/>
                    <a:pt x="991085" y="81485"/>
                    <a:pt x="991085" y="110897"/>
                  </a:cubicBezTo>
                  <a:lnTo>
                    <a:pt x="991085" y="140435"/>
                  </a:lnTo>
                  <a:cubicBezTo>
                    <a:pt x="991085" y="201681"/>
                    <a:pt x="941435" y="251331"/>
                    <a:pt x="880188" y="251331"/>
                  </a:cubicBezTo>
                  <a:lnTo>
                    <a:pt x="110897" y="251331"/>
                  </a:lnTo>
                  <a:cubicBezTo>
                    <a:pt x="81485" y="251331"/>
                    <a:pt x="53278" y="239647"/>
                    <a:pt x="32481" y="218850"/>
                  </a:cubicBezTo>
                  <a:cubicBezTo>
                    <a:pt x="11684" y="198053"/>
                    <a:pt x="0" y="169846"/>
                    <a:pt x="0" y="140435"/>
                  </a:cubicBezTo>
                  <a:lnTo>
                    <a:pt x="0" y="110897"/>
                  </a:lnTo>
                  <a:cubicBezTo>
                    <a:pt x="0" y="81485"/>
                    <a:pt x="11684" y="53278"/>
                    <a:pt x="32481" y="32481"/>
                  </a:cubicBezTo>
                  <a:cubicBezTo>
                    <a:pt x="53278" y="11684"/>
                    <a:pt x="81485" y="0"/>
                    <a:pt x="110897" y="0"/>
                  </a:cubicBezTo>
                  <a:close/>
                </a:path>
              </a:pathLst>
            </a:custGeom>
            <a:solidFill>
              <a:srgbClr val="A4705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991085" cy="2989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3944617" y="5919242"/>
            <a:ext cx="3809582" cy="3771486"/>
          </a:xfrm>
          <a:custGeom>
            <a:avLst/>
            <a:gdLst/>
            <a:ahLst/>
            <a:cxnLst/>
            <a:rect l="l" t="t" r="r" b="b"/>
            <a:pathLst>
              <a:path w="3809582" h="3771486">
                <a:moveTo>
                  <a:pt x="0" y="0"/>
                </a:moveTo>
                <a:lnTo>
                  <a:pt x="3809582" y="0"/>
                </a:lnTo>
                <a:lnTo>
                  <a:pt x="3809582" y="3771486"/>
                </a:lnTo>
                <a:lnTo>
                  <a:pt x="0" y="3771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560159" y="1781838"/>
            <a:ext cx="16976422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Klimawandel</a:t>
            </a:r>
            <a:r>
              <a:rPr lang="en-US" sz="39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: Lebensbedingungen (Hitze, Trockenheit) ändern sich, Bäume werden geschwächt und anfälliger für Schädlinge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4966" y="389119"/>
            <a:ext cx="17411658" cy="960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6"/>
              </a:lnSpc>
            </a:pPr>
            <a:r>
              <a:rPr lang="en-US" sz="6299" spc="-75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GEFAHREN FÜR BÄUME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97734" y="3997451"/>
            <a:ext cx="16976422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Emissionen</a:t>
            </a:r>
            <a:r>
              <a:rPr lang="en-US" sz="39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: Luftverschmutzung, Feinstaub, Bodenverdichtung, Streusalze, Öle, Benzin, Pflanzenschutzmittel, Bodenversiegelung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0159" y="6149777"/>
            <a:ext cx="16976422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Wildverbiss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/>
          <p:cNvSpPr/>
          <p:nvPr/>
        </p:nvSpPr>
        <p:spPr>
          <a:xfrm>
            <a:off x="304800" y="266700"/>
            <a:ext cx="17678400" cy="9753600"/>
          </a:xfrm>
          <a:prstGeom prst="roundRect">
            <a:avLst>
              <a:gd name="adj" fmla="val 55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TextBox 10"/>
          <p:cNvSpPr txBox="1"/>
          <p:nvPr/>
        </p:nvSpPr>
        <p:spPr>
          <a:xfrm>
            <a:off x="1836864" y="1485900"/>
            <a:ext cx="8482572" cy="6278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de-AT" dirty="0" smtClean="0"/>
              <a:t>IMPRESSUM</a:t>
            </a:r>
            <a:endParaRPr lang="de-AT" dirty="0"/>
          </a:p>
          <a:p>
            <a:r>
              <a:rPr lang="de-AT" b="1" dirty="0"/>
              <a:t>Herausgeber: </a:t>
            </a:r>
            <a:r>
              <a:rPr lang="de-AT" dirty="0"/>
              <a:t>Umweltschutzverein Kuratorium Wald, Alser Straße 37/16, 1080 Wien</a:t>
            </a:r>
          </a:p>
          <a:p>
            <a:r>
              <a:rPr lang="de-AT" b="1" dirty="0"/>
              <a:t>Konzeption und Text: </a:t>
            </a:r>
            <a:r>
              <a:rPr lang="de-AT" dirty="0"/>
              <a:t>DI Roswitha Wurm</a:t>
            </a:r>
          </a:p>
          <a:p>
            <a:r>
              <a:rPr lang="de-AT" b="1" dirty="0" smtClean="0"/>
              <a:t>Fotos und Videos: </a:t>
            </a:r>
            <a:r>
              <a:rPr lang="de-AT" dirty="0" smtClean="0"/>
              <a:t>© DI Roswitha Wurm</a:t>
            </a:r>
          </a:p>
          <a:p>
            <a:endParaRPr lang="de-AT" dirty="0"/>
          </a:p>
          <a:p>
            <a:endParaRPr lang="de-AT" dirty="0"/>
          </a:p>
          <a:p>
            <a:r>
              <a:rPr lang="de-AT" dirty="0"/>
              <a:t>1. </a:t>
            </a:r>
            <a:r>
              <a:rPr lang="de-AT" dirty="0" smtClean="0"/>
              <a:t>Ausgabe 2024</a:t>
            </a:r>
            <a:endParaRPr lang="de-AT" dirty="0"/>
          </a:p>
          <a:p>
            <a:r>
              <a:rPr lang="de-AT" dirty="0"/>
              <a:t>© </a:t>
            </a:r>
            <a:r>
              <a:rPr lang="de-AT" dirty="0" smtClean="0"/>
              <a:t>2024 </a:t>
            </a:r>
            <a:r>
              <a:rPr lang="de-AT" dirty="0"/>
              <a:t>Kuratorium Wald, Wien </a:t>
            </a:r>
            <a:endParaRPr lang="de-AT" dirty="0" smtClean="0"/>
          </a:p>
          <a:p>
            <a:endParaRPr lang="de-AT" sz="2400" dirty="0" smtClean="0">
              <a:solidFill>
                <a:schemeClr val="tx1">
                  <a:lumMod val="65000"/>
                  <a:lumOff val="35000"/>
                </a:schemeClr>
              </a:solidFill>
              <a:ea typeface="Arimo"/>
              <a:cs typeface="Arimo"/>
              <a:sym typeface="Arimo"/>
            </a:endParaRPr>
          </a:p>
          <a:p>
            <a:endParaRPr lang="de-AT" dirty="0"/>
          </a:p>
          <a:p>
            <a:r>
              <a:rPr lang="de-AT" dirty="0"/>
              <a:t>Alle Rechte vorbehalten. Jede Art der Vervielfältigung, auch die des auszugsweisen </a:t>
            </a:r>
            <a:r>
              <a:rPr lang="de-AT" dirty="0" smtClean="0"/>
              <a:t>Nachdrucks sowie </a:t>
            </a:r>
            <a:r>
              <a:rPr lang="de-AT" dirty="0"/>
              <a:t>der Einspeicherung und Verarbeitung in elektronische Systeme, ist gesetzlich verboten. Die Inhalte dieser </a:t>
            </a:r>
            <a:r>
              <a:rPr lang="de-AT" dirty="0" smtClean="0"/>
              <a:t>Präsentation </a:t>
            </a:r>
            <a:r>
              <a:rPr lang="de-AT" dirty="0"/>
              <a:t>dienen lediglich rein schulischen Zwecken und stehen Lehrpersonen und </a:t>
            </a:r>
            <a:r>
              <a:rPr lang="de-AT" dirty="0" err="1"/>
              <a:t>PädagogInnen</a:t>
            </a:r>
            <a:r>
              <a:rPr lang="de-AT" dirty="0"/>
              <a:t> als unterrichtsergänzende Unterlagen zur Verfügung. Sie dürfen keinesfalls für einen kommerziellen Gebrauch verwendet werden.</a:t>
            </a:r>
          </a:p>
          <a:p>
            <a:r>
              <a:rPr lang="de-AT" dirty="0"/>
              <a:t>Alle Inhalte in dieser Präsentation</a:t>
            </a:r>
            <a:r>
              <a:rPr lang="de-AT" dirty="0" smtClean="0"/>
              <a:t> wurden </a:t>
            </a:r>
            <a:r>
              <a:rPr lang="de-AT" dirty="0"/>
              <a:t>vom Herausgeber nach aktuellem Wissensstand sorgfältig erarbeitet und geprüft. Dennoch erfolgen alle Angaben ohne Gewähr. Die enthaltenen Informationen sind weder völlig umfassend noch verbindlich. </a:t>
            </a:r>
          </a:p>
          <a:p>
            <a:r>
              <a:rPr lang="de-AT" dirty="0"/>
              <a:t>Der Herausgeber haftet nicht für eventuelle Nachteile, Fehler oder Schäden, die möglicherweise aus den Inhalten dieser Präsentation</a:t>
            </a:r>
            <a:r>
              <a:rPr lang="de-AT" dirty="0" smtClean="0"/>
              <a:t> resultieren</a:t>
            </a:r>
            <a:r>
              <a:rPr lang="de-AT" dirty="0"/>
              <a:t>.</a:t>
            </a:r>
            <a:endParaRPr lang="de-AT" sz="2400" dirty="0">
              <a:solidFill>
                <a:schemeClr val="tx1">
                  <a:lumMod val="65000"/>
                  <a:lumOff val="35000"/>
                </a:schemeClr>
              </a:solidFill>
              <a:ea typeface="Arimo"/>
              <a:cs typeface="Arimo"/>
              <a:sym typeface="Arimo"/>
            </a:endParaRP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ea typeface="Arimo"/>
              <a:cs typeface="Arimo"/>
              <a:sym typeface="Arimo"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436" y="1485900"/>
            <a:ext cx="2174708" cy="1525003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299" y="7962900"/>
            <a:ext cx="10241501" cy="138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6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7B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966" y="368338"/>
            <a:ext cx="17696775" cy="947657"/>
            <a:chOff x="0" y="0"/>
            <a:chExt cx="4926112" cy="2637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6112" cy="263792"/>
            </a:xfrm>
            <a:custGeom>
              <a:avLst/>
              <a:gdLst/>
              <a:ahLst/>
              <a:cxnLst/>
              <a:rect l="l" t="t" r="r" b="b"/>
              <a:pathLst>
                <a:path w="4926112" h="263792">
                  <a:moveTo>
                    <a:pt x="22311" y="0"/>
                  </a:moveTo>
                  <a:lnTo>
                    <a:pt x="4903801" y="0"/>
                  </a:lnTo>
                  <a:cubicBezTo>
                    <a:pt x="4916123" y="0"/>
                    <a:pt x="4926112" y="9989"/>
                    <a:pt x="4926112" y="22311"/>
                  </a:cubicBezTo>
                  <a:lnTo>
                    <a:pt x="4926112" y="241481"/>
                  </a:lnTo>
                  <a:cubicBezTo>
                    <a:pt x="4926112" y="253803"/>
                    <a:pt x="4916123" y="263792"/>
                    <a:pt x="4903801" y="263792"/>
                  </a:cubicBezTo>
                  <a:lnTo>
                    <a:pt x="22311" y="263792"/>
                  </a:lnTo>
                  <a:cubicBezTo>
                    <a:pt x="9989" y="263792"/>
                    <a:pt x="0" y="253803"/>
                    <a:pt x="0" y="241481"/>
                  </a:cubicBezTo>
                  <a:lnTo>
                    <a:pt x="0" y="22311"/>
                  </a:lnTo>
                  <a:cubicBezTo>
                    <a:pt x="0" y="9989"/>
                    <a:pt x="9989" y="0"/>
                    <a:pt x="22311" y="0"/>
                  </a:cubicBezTo>
                  <a:close/>
                </a:path>
              </a:pathLst>
            </a:custGeom>
            <a:solidFill>
              <a:srgbClr val="3D6C3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26112" cy="3018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04966" y="1462812"/>
            <a:ext cx="10305498" cy="961515"/>
            <a:chOff x="0" y="0"/>
            <a:chExt cx="2868660" cy="2676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68660" cy="267649"/>
            </a:xfrm>
            <a:custGeom>
              <a:avLst/>
              <a:gdLst/>
              <a:ahLst/>
              <a:cxnLst/>
              <a:rect l="l" t="t" r="r" b="b"/>
              <a:pathLst>
                <a:path w="2868660" h="267649">
                  <a:moveTo>
                    <a:pt x="38313" y="0"/>
                  </a:moveTo>
                  <a:lnTo>
                    <a:pt x="2830347" y="0"/>
                  </a:lnTo>
                  <a:cubicBezTo>
                    <a:pt x="2851507" y="0"/>
                    <a:pt x="2868660" y="17153"/>
                    <a:pt x="2868660" y="38313"/>
                  </a:cubicBezTo>
                  <a:lnTo>
                    <a:pt x="2868660" y="229336"/>
                  </a:lnTo>
                  <a:cubicBezTo>
                    <a:pt x="2868660" y="250496"/>
                    <a:pt x="2851507" y="267649"/>
                    <a:pt x="2830347" y="267649"/>
                  </a:cubicBezTo>
                  <a:lnTo>
                    <a:pt x="38313" y="267649"/>
                  </a:lnTo>
                  <a:cubicBezTo>
                    <a:pt x="17153" y="267649"/>
                    <a:pt x="0" y="250496"/>
                    <a:pt x="0" y="229336"/>
                  </a:cubicBezTo>
                  <a:lnTo>
                    <a:pt x="0" y="38313"/>
                  </a:lnTo>
                  <a:cubicBezTo>
                    <a:pt x="0" y="17153"/>
                    <a:pt x="17153" y="0"/>
                    <a:pt x="38313" y="0"/>
                  </a:cubicBezTo>
                  <a:close/>
                </a:path>
              </a:pathLst>
            </a:custGeom>
            <a:solidFill>
              <a:srgbClr val="A4705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868660" cy="3152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04966" y="2591756"/>
            <a:ext cx="12325168" cy="961515"/>
            <a:chOff x="0" y="0"/>
            <a:chExt cx="3430860" cy="2676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430860" cy="267649"/>
            </a:xfrm>
            <a:custGeom>
              <a:avLst/>
              <a:gdLst/>
              <a:ahLst/>
              <a:cxnLst/>
              <a:rect l="l" t="t" r="r" b="b"/>
              <a:pathLst>
                <a:path w="3430860" h="267649">
                  <a:moveTo>
                    <a:pt x="32035" y="0"/>
                  </a:moveTo>
                  <a:lnTo>
                    <a:pt x="3398825" y="0"/>
                  </a:lnTo>
                  <a:cubicBezTo>
                    <a:pt x="3407321" y="0"/>
                    <a:pt x="3415469" y="3375"/>
                    <a:pt x="3421477" y="9383"/>
                  </a:cubicBezTo>
                  <a:cubicBezTo>
                    <a:pt x="3427485" y="15391"/>
                    <a:pt x="3430860" y="23539"/>
                    <a:pt x="3430860" y="32035"/>
                  </a:cubicBezTo>
                  <a:lnTo>
                    <a:pt x="3430860" y="235614"/>
                  </a:lnTo>
                  <a:cubicBezTo>
                    <a:pt x="3430860" y="253307"/>
                    <a:pt x="3416517" y="267649"/>
                    <a:pt x="3398825" y="267649"/>
                  </a:cubicBezTo>
                  <a:lnTo>
                    <a:pt x="32035" y="267649"/>
                  </a:lnTo>
                  <a:cubicBezTo>
                    <a:pt x="23539" y="267649"/>
                    <a:pt x="15391" y="264274"/>
                    <a:pt x="9383" y="258266"/>
                  </a:cubicBezTo>
                  <a:cubicBezTo>
                    <a:pt x="3375" y="252259"/>
                    <a:pt x="0" y="244110"/>
                    <a:pt x="0" y="235614"/>
                  </a:cubicBezTo>
                  <a:lnTo>
                    <a:pt x="0" y="32035"/>
                  </a:lnTo>
                  <a:cubicBezTo>
                    <a:pt x="0" y="23539"/>
                    <a:pt x="3375" y="15391"/>
                    <a:pt x="9383" y="9383"/>
                  </a:cubicBezTo>
                  <a:cubicBezTo>
                    <a:pt x="15391" y="3375"/>
                    <a:pt x="23539" y="0"/>
                    <a:pt x="32035" y="0"/>
                  </a:cubicBezTo>
                  <a:close/>
                </a:path>
              </a:pathLst>
            </a:custGeom>
            <a:solidFill>
              <a:srgbClr val="A4705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430860" cy="3152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019114" y="2900430"/>
            <a:ext cx="799569" cy="433766"/>
          </a:xfrm>
          <a:custGeom>
            <a:avLst/>
            <a:gdLst/>
            <a:ahLst/>
            <a:cxnLst/>
            <a:rect l="l" t="t" r="r" b="b"/>
            <a:pathLst>
              <a:path w="799569" h="433766">
                <a:moveTo>
                  <a:pt x="0" y="0"/>
                </a:moveTo>
                <a:lnTo>
                  <a:pt x="799569" y="0"/>
                </a:lnTo>
                <a:lnTo>
                  <a:pt x="799569" y="433766"/>
                </a:lnTo>
                <a:lnTo>
                  <a:pt x="0" y="4337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304966" y="3724721"/>
            <a:ext cx="16954334" cy="1849282"/>
            <a:chOff x="0" y="0"/>
            <a:chExt cx="4719445" cy="51477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719444" cy="514770"/>
            </a:xfrm>
            <a:custGeom>
              <a:avLst/>
              <a:gdLst/>
              <a:ahLst/>
              <a:cxnLst/>
              <a:rect l="l" t="t" r="r" b="b"/>
              <a:pathLst>
                <a:path w="4719444" h="514770">
                  <a:moveTo>
                    <a:pt x="23288" y="0"/>
                  </a:moveTo>
                  <a:lnTo>
                    <a:pt x="4696156" y="0"/>
                  </a:lnTo>
                  <a:cubicBezTo>
                    <a:pt x="4702333" y="0"/>
                    <a:pt x="4708256" y="2454"/>
                    <a:pt x="4712624" y="6821"/>
                  </a:cubicBezTo>
                  <a:cubicBezTo>
                    <a:pt x="4716991" y="11188"/>
                    <a:pt x="4719444" y="17112"/>
                    <a:pt x="4719444" y="23288"/>
                  </a:cubicBezTo>
                  <a:lnTo>
                    <a:pt x="4719444" y="491482"/>
                  </a:lnTo>
                  <a:cubicBezTo>
                    <a:pt x="4719444" y="497658"/>
                    <a:pt x="4716991" y="503582"/>
                    <a:pt x="4712624" y="507949"/>
                  </a:cubicBezTo>
                  <a:cubicBezTo>
                    <a:pt x="4708256" y="512316"/>
                    <a:pt x="4702333" y="514770"/>
                    <a:pt x="4696156" y="514770"/>
                  </a:cubicBezTo>
                  <a:lnTo>
                    <a:pt x="23288" y="514770"/>
                  </a:lnTo>
                  <a:cubicBezTo>
                    <a:pt x="17112" y="514770"/>
                    <a:pt x="11188" y="512316"/>
                    <a:pt x="6821" y="507949"/>
                  </a:cubicBezTo>
                  <a:cubicBezTo>
                    <a:pt x="2454" y="503582"/>
                    <a:pt x="0" y="497658"/>
                    <a:pt x="0" y="491482"/>
                  </a:cubicBezTo>
                  <a:lnTo>
                    <a:pt x="0" y="23288"/>
                  </a:lnTo>
                  <a:cubicBezTo>
                    <a:pt x="0" y="17112"/>
                    <a:pt x="2454" y="11188"/>
                    <a:pt x="6821" y="6821"/>
                  </a:cubicBezTo>
                  <a:cubicBezTo>
                    <a:pt x="11188" y="2454"/>
                    <a:pt x="17112" y="0"/>
                    <a:pt x="23288" y="0"/>
                  </a:cubicBezTo>
                  <a:close/>
                </a:path>
              </a:pathLst>
            </a:custGeom>
            <a:solidFill>
              <a:srgbClr val="A47052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4719445" cy="5623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04966" y="5745453"/>
            <a:ext cx="7997304" cy="961515"/>
            <a:chOff x="0" y="0"/>
            <a:chExt cx="2226147" cy="26764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226146" cy="267649"/>
            </a:xfrm>
            <a:custGeom>
              <a:avLst/>
              <a:gdLst/>
              <a:ahLst/>
              <a:cxnLst/>
              <a:rect l="l" t="t" r="r" b="b"/>
              <a:pathLst>
                <a:path w="2226146" h="267649">
                  <a:moveTo>
                    <a:pt x="49371" y="0"/>
                  </a:moveTo>
                  <a:lnTo>
                    <a:pt x="2176775" y="0"/>
                  </a:lnTo>
                  <a:cubicBezTo>
                    <a:pt x="2204042" y="0"/>
                    <a:pt x="2226146" y="22104"/>
                    <a:pt x="2226146" y="49371"/>
                  </a:cubicBezTo>
                  <a:lnTo>
                    <a:pt x="2226146" y="218278"/>
                  </a:lnTo>
                  <a:cubicBezTo>
                    <a:pt x="2226146" y="231372"/>
                    <a:pt x="2220945" y="243930"/>
                    <a:pt x="2211686" y="253189"/>
                  </a:cubicBezTo>
                  <a:cubicBezTo>
                    <a:pt x="2202427" y="262448"/>
                    <a:pt x="2189869" y="267649"/>
                    <a:pt x="2176775" y="267649"/>
                  </a:cubicBezTo>
                  <a:lnTo>
                    <a:pt x="49371" y="267649"/>
                  </a:lnTo>
                  <a:cubicBezTo>
                    <a:pt x="22104" y="267649"/>
                    <a:pt x="0" y="245545"/>
                    <a:pt x="0" y="218278"/>
                  </a:cubicBezTo>
                  <a:lnTo>
                    <a:pt x="0" y="49371"/>
                  </a:lnTo>
                  <a:cubicBezTo>
                    <a:pt x="0" y="22104"/>
                    <a:pt x="22104" y="0"/>
                    <a:pt x="49371" y="0"/>
                  </a:cubicBezTo>
                  <a:close/>
                </a:path>
              </a:pathLst>
            </a:custGeom>
            <a:solidFill>
              <a:srgbClr val="A4705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2226147" cy="3152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04966" y="6878418"/>
            <a:ext cx="9894906" cy="961515"/>
            <a:chOff x="0" y="0"/>
            <a:chExt cx="2754367" cy="26764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754367" cy="267649"/>
            </a:xfrm>
            <a:custGeom>
              <a:avLst/>
              <a:gdLst/>
              <a:ahLst/>
              <a:cxnLst/>
              <a:rect l="l" t="t" r="r" b="b"/>
              <a:pathLst>
                <a:path w="2754367" h="267649">
                  <a:moveTo>
                    <a:pt x="39903" y="0"/>
                  </a:moveTo>
                  <a:lnTo>
                    <a:pt x="2714464" y="0"/>
                  </a:lnTo>
                  <a:cubicBezTo>
                    <a:pt x="2736502" y="0"/>
                    <a:pt x="2754367" y="17865"/>
                    <a:pt x="2754367" y="39903"/>
                  </a:cubicBezTo>
                  <a:lnTo>
                    <a:pt x="2754367" y="227746"/>
                  </a:lnTo>
                  <a:cubicBezTo>
                    <a:pt x="2754367" y="249784"/>
                    <a:pt x="2736502" y="267649"/>
                    <a:pt x="2714464" y="267649"/>
                  </a:cubicBezTo>
                  <a:lnTo>
                    <a:pt x="39903" y="267649"/>
                  </a:lnTo>
                  <a:cubicBezTo>
                    <a:pt x="17865" y="267649"/>
                    <a:pt x="0" y="249784"/>
                    <a:pt x="0" y="227746"/>
                  </a:cubicBezTo>
                  <a:lnTo>
                    <a:pt x="0" y="39903"/>
                  </a:lnTo>
                  <a:cubicBezTo>
                    <a:pt x="0" y="17865"/>
                    <a:pt x="17865" y="0"/>
                    <a:pt x="39903" y="0"/>
                  </a:cubicBezTo>
                  <a:close/>
                </a:path>
              </a:pathLst>
            </a:custGeom>
            <a:solidFill>
              <a:srgbClr val="A47052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2754367" cy="3152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18957" y="8011383"/>
            <a:ext cx="3747119" cy="961515"/>
            <a:chOff x="0" y="0"/>
            <a:chExt cx="1043056" cy="26764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43056" cy="267649"/>
            </a:xfrm>
            <a:custGeom>
              <a:avLst/>
              <a:gdLst/>
              <a:ahLst/>
              <a:cxnLst/>
              <a:rect l="l" t="t" r="r" b="b"/>
              <a:pathLst>
                <a:path w="1043056" h="267649">
                  <a:moveTo>
                    <a:pt x="105371" y="0"/>
                  </a:moveTo>
                  <a:lnTo>
                    <a:pt x="937685" y="0"/>
                  </a:lnTo>
                  <a:cubicBezTo>
                    <a:pt x="965631" y="0"/>
                    <a:pt x="992433" y="11102"/>
                    <a:pt x="1012194" y="30862"/>
                  </a:cubicBezTo>
                  <a:cubicBezTo>
                    <a:pt x="1031955" y="50623"/>
                    <a:pt x="1043056" y="77425"/>
                    <a:pt x="1043056" y="105371"/>
                  </a:cubicBezTo>
                  <a:lnTo>
                    <a:pt x="1043056" y="162278"/>
                  </a:lnTo>
                  <a:cubicBezTo>
                    <a:pt x="1043056" y="190224"/>
                    <a:pt x="1031955" y="217026"/>
                    <a:pt x="1012194" y="236787"/>
                  </a:cubicBezTo>
                  <a:cubicBezTo>
                    <a:pt x="992433" y="256548"/>
                    <a:pt x="965631" y="267649"/>
                    <a:pt x="937685" y="267649"/>
                  </a:cubicBezTo>
                  <a:lnTo>
                    <a:pt x="105371" y="267649"/>
                  </a:lnTo>
                  <a:cubicBezTo>
                    <a:pt x="77425" y="267649"/>
                    <a:pt x="50623" y="256548"/>
                    <a:pt x="30862" y="236787"/>
                  </a:cubicBezTo>
                  <a:cubicBezTo>
                    <a:pt x="11102" y="217026"/>
                    <a:pt x="0" y="190224"/>
                    <a:pt x="0" y="162278"/>
                  </a:cubicBezTo>
                  <a:lnTo>
                    <a:pt x="0" y="105371"/>
                  </a:lnTo>
                  <a:cubicBezTo>
                    <a:pt x="0" y="77425"/>
                    <a:pt x="11102" y="50623"/>
                    <a:pt x="30862" y="30862"/>
                  </a:cubicBezTo>
                  <a:cubicBezTo>
                    <a:pt x="50623" y="11102"/>
                    <a:pt x="77425" y="0"/>
                    <a:pt x="105371" y="0"/>
                  </a:cubicBezTo>
                  <a:close/>
                </a:path>
              </a:pathLst>
            </a:custGeom>
            <a:solidFill>
              <a:srgbClr val="A47052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1043056" cy="3152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04966" y="9115425"/>
            <a:ext cx="17411658" cy="961515"/>
            <a:chOff x="0" y="0"/>
            <a:chExt cx="4846746" cy="26764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846746" cy="267649"/>
            </a:xfrm>
            <a:custGeom>
              <a:avLst/>
              <a:gdLst/>
              <a:ahLst/>
              <a:cxnLst/>
              <a:rect l="l" t="t" r="r" b="b"/>
              <a:pathLst>
                <a:path w="4846746" h="267649">
                  <a:moveTo>
                    <a:pt x="22677" y="0"/>
                  </a:moveTo>
                  <a:lnTo>
                    <a:pt x="4824069" y="0"/>
                  </a:lnTo>
                  <a:cubicBezTo>
                    <a:pt x="4836594" y="0"/>
                    <a:pt x="4846746" y="10153"/>
                    <a:pt x="4846746" y="22677"/>
                  </a:cubicBezTo>
                  <a:lnTo>
                    <a:pt x="4846746" y="244973"/>
                  </a:lnTo>
                  <a:cubicBezTo>
                    <a:pt x="4846746" y="257497"/>
                    <a:pt x="4836594" y="267649"/>
                    <a:pt x="4824069" y="267649"/>
                  </a:cubicBezTo>
                  <a:lnTo>
                    <a:pt x="22677" y="267649"/>
                  </a:lnTo>
                  <a:cubicBezTo>
                    <a:pt x="10153" y="267649"/>
                    <a:pt x="0" y="257497"/>
                    <a:pt x="0" y="244973"/>
                  </a:cubicBezTo>
                  <a:lnTo>
                    <a:pt x="0" y="22677"/>
                  </a:lnTo>
                  <a:cubicBezTo>
                    <a:pt x="0" y="10153"/>
                    <a:pt x="10153" y="0"/>
                    <a:pt x="22677" y="0"/>
                  </a:cubicBezTo>
                  <a:close/>
                </a:path>
              </a:pathLst>
            </a:custGeom>
            <a:solidFill>
              <a:srgbClr val="A47052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4846746" cy="3152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12716739" y="6053382"/>
            <a:ext cx="4542561" cy="2680111"/>
          </a:xfrm>
          <a:custGeom>
            <a:avLst/>
            <a:gdLst/>
            <a:ahLst/>
            <a:cxnLst/>
            <a:rect l="l" t="t" r="r" b="b"/>
            <a:pathLst>
              <a:path w="4542561" h="2680111">
                <a:moveTo>
                  <a:pt x="0" y="0"/>
                </a:moveTo>
                <a:lnTo>
                  <a:pt x="4542561" y="0"/>
                </a:lnTo>
                <a:lnTo>
                  <a:pt x="4542561" y="2680111"/>
                </a:lnTo>
                <a:lnTo>
                  <a:pt x="0" y="26801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318957" y="389119"/>
            <a:ext cx="17682784" cy="960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6"/>
              </a:lnSpc>
            </a:pPr>
            <a:r>
              <a:rPr lang="en-US" sz="6299" spc="-75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ALLGEMEINES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21599" y="1474595"/>
            <a:ext cx="1027751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Bäume sind wichtige Lebenswesen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21599" y="2603538"/>
            <a:ext cx="12195141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nachwachsender Rohstoff      Biodiversität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21599" y="3736503"/>
            <a:ext cx="17195025" cy="176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Reinigen</a:t>
            </a:r>
            <a:r>
              <a:rPr lang="en-US" sz="50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die Luft </a:t>
            </a:r>
            <a:r>
              <a:rPr lang="en-US" sz="50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durch</a:t>
            </a:r>
            <a:r>
              <a:rPr lang="en-US" sz="50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50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Aufnahme</a:t>
            </a:r>
            <a:r>
              <a:rPr lang="en-US" sz="50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von </a:t>
            </a:r>
            <a:r>
              <a:rPr lang="en-US" sz="50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Kohlendioxid</a:t>
            </a:r>
            <a:r>
              <a:rPr lang="en-US" sz="50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(CO</a:t>
            </a:r>
            <a:r>
              <a:rPr lang="en-US" sz="5000" baseline="-250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2</a:t>
            </a:r>
            <a:r>
              <a:rPr lang="en-US" sz="50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) 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&amp; </a:t>
            </a:r>
            <a:r>
              <a:rPr lang="en-US" sz="50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Abgabe</a:t>
            </a:r>
            <a:r>
              <a:rPr lang="en-US" sz="50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von </a:t>
            </a:r>
            <a:r>
              <a:rPr lang="en-US" sz="50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Sauerstoff</a:t>
            </a:r>
            <a:r>
              <a:rPr lang="en-US" sz="50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(O</a:t>
            </a:r>
            <a:r>
              <a:rPr lang="en-US" sz="5000" baseline="-250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2</a:t>
            </a:r>
            <a:r>
              <a:rPr lang="en-US" sz="50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)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35590" y="5757235"/>
            <a:ext cx="7669700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Lebensraum für viele Tiere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21599" y="6868893"/>
            <a:ext cx="9489623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Energielieferant (Holz, Pellets, ...)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35590" y="8023165"/>
            <a:ext cx="9489623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Lärmschutz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21599" y="9127207"/>
            <a:ext cx="17124419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Erosionsschutz: Bäume fixieren mit Wurzeln den Oberboden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7B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966" y="368338"/>
            <a:ext cx="17696775" cy="947657"/>
            <a:chOff x="0" y="0"/>
            <a:chExt cx="4926112" cy="2637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6112" cy="263792"/>
            </a:xfrm>
            <a:custGeom>
              <a:avLst/>
              <a:gdLst/>
              <a:ahLst/>
              <a:cxnLst/>
              <a:rect l="l" t="t" r="r" b="b"/>
              <a:pathLst>
                <a:path w="4926112" h="263792">
                  <a:moveTo>
                    <a:pt x="22311" y="0"/>
                  </a:moveTo>
                  <a:lnTo>
                    <a:pt x="4903801" y="0"/>
                  </a:lnTo>
                  <a:cubicBezTo>
                    <a:pt x="4916123" y="0"/>
                    <a:pt x="4926112" y="9989"/>
                    <a:pt x="4926112" y="22311"/>
                  </a:cubicBezTo>
                  <a:lnTo>
                    <a:pt x="4926112" y="241481"/>
                  </a:lnTo>
                  <a:cubicBezTo>
                    <a:pt x="4926112" y="253803"/>
                    <a:pt x="4916123" y="263792"/>
                    <a:pt x="4903801" y="263792"/>
                  </a:cubicBezTo>
                  <a:lnTo>
                    <a:pt x="22311" y="263792"/>
                  </a:lnTo>
                  <a:cubicBezTo>
                    <a:pt x="9989" y="263792"/>
                    <a:pt x="0" y="253803"/>
                    <a:pt x="0" y="241481"/>
                  </a:cubicBezTo>
                  <a:lnTo>
                    <a:pt x="0" y="22311"/>
                  </a:lnTo>
                  <a:cubicBezTo>
                    <a:pt x="0" y="9989"/>
                    <a:pt x="9989" y="0"/>
                    <a:pt x="22311" y="0"/>
                  </a:cubicBezTo>
                  <a:close/>
                </a:path>
              </a:pathLst>
            </a:custGeom>
            <a:solidFill>
              <a:srgbClr val="3D6C3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26112" cy="3018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04966" y="1462812"/>
            <a:ext cx="5150566" cy="961515"/>
            <a:chOff x="0" y="0"/>
            <a:chExt cx="1433722" cy="2676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33722" cy="267649"/>
            </a:xfrm>
            <a:custGeom>
              <a:avLst/>
              <a:gdLst/>
              <a:ahLst/>
              <a:cxnLst/>
              <a:rect l="l" t="t" r="r" b="b"/>
              <a:pathLst>
                <a:path w="1433722" h="267649">
                  <a:moveTo>
                    <a:pt x="76659" y="0"/>
                  </a:moveTo>
                  <a:lnTo>
                    <a:pt x="1357063" y="0"/>
                  </a:lnTo>
                  <a:cubicBezTo>
                    <a:pt x="1377395" y="0"/>
                    <a:pt x="1396893" y="8077"/>
                    <a:pt x="1411269" y="22453"/>
                  </a:cubicBezTo>
                  <a:cubicBezTo>
                    <a:pt x="1425646" y="36829"/>
                    <a:pt x="1433722" y="56328"/>
                    <a:pt x="1433722" y="76659"/>
                  </a:cubicBezTo>
                  <a:lnTo>
                    <a:pt x="1433722" y="190990"/>
                  </a:lnTo>
                  <a:cubicBezTo>
                    <a:pt x="1433722" y="211321"/>
                    <a:pt x="1425646" y="230820"/>
                    <a:pt x="1411269" y="245196"/>
                  </a:cubicBezTo>
                  <a:cubicBezTo>
                    <a:pt x="1396893" y="259573"/>
                    <a:pt x="1377395" y="267649"/>
                    <a:pt x="1357063" y="267649"/>
                  </a:cubicBezTo>
                  <a:lnTo>
                    <a:pt x="76659" y="267649"/>
                  </a:lnTo>
                  <a:cubicBezTo>
                    <a:pt x="56328" y="267649"/>
                    <a:pt x="36829" y="259573"/>
                    <a:pt x="22453" y="245196"/>
                  </a:cubicBezTo>
                  <a:cubicBezTo>
                    <a:pt x="8077" y="230820"/>
                    <a:pt x="0" y="211321"/>
                    <a:pt x="0" y="190990"/>
                  </a:cubicBezTo>
                  <a:lnTo>
                    <a:pt x="0" y="76659"/>
                  </a:lnTo>
                  <a:cubicBezTo>
                    <a:pt x="0" y="56328"/>
                    <a:pt x="8077" y="36829"/>
                    <a:pt x="22453" y="22453"/>
                  </a:cubicBezTo>
                  <a:cubicBezTo>
                    <a:pt x="36829" y="8077"/>
                    <a:pt x="56328" y="0"/>
                    <a:pt x="76659" y="0"/>
                  </a:cubicBezTo>
                  <a:close/>
                </a:path>
              </a:pathLst>
            </a:custGeom>
            <a:solidFill>
              <a:srgbClr val="A4705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433722" cy="3152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96323" y="2715668"/>
            <a:ext cx="2869622" cy="656715"/>
            <a:chOff x="0" y="0"/>
            <a:chExt cx="798794" cy="1828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98794" cy="182805"/>
            </a:xfrm>
            <a:custGeom>
              <a:avLst/>
              <a:gdLst/>
              <a:ahLst/>
              <a:cxnLst/>
              <a:rect l="l" t="t" r="r" b="b"/>
              <a:pathLst>
                <a:path w="798794" h="182805">
                  <a:moveTo>
                    <a:pt x="91402" y="0"/>
                  </a:moveTo>
                  <a:lnTo>
                    <a:pt x="707392" y="0"/>
                  </a:lnTo>
                  <a:cubicBezTo>
                    <a:pt x="731633" y="0"/>
                    <a:pt x="754882" y="9630"/>
                    <a:pt x="772023" y="26771"/>
                  </a:cubicBezTo>
                  <a:cubicBezTo>
                    <a:pt x="789164" y="43912"/>
                    <a:pt x="798794" y="67161"/>
                    <a:pt x="798794" y="91402"/>
                  </a:cubicBezTo>
                  <a:lnTo>
                    <a:pt x="798794" y="91402"/>
                  </a:lnTo>
                  <a:cubicBezTo>
                    <a:pt x="798794" y="141882"/>
                    <a:pt x="757872" y="182805"/>
                    <a:pt x="707392" y="182805"/>
                  </a:cubicBezTo>
                  <a:lnTo>
                    <a:pt x="91402" y="182805"/>
                  </a:lnTo>
                  <a:cubicBezTo>
                    <a:pt x="67161" y="182805"/>
                    <a:pt x="43912" y="173175"/>
                    <a:pt x="26771" y="156033"/>
                  </a:cubicBezTo>
                  <a:cubicBezTo>
                    <a:pt x="9630" y="138892"/>
                    <a:pt x="0" y="115644"/>
                    <a:pt x="0" y="91402"/>
                  </a:cubicBezTo>
                  <a:lnTo>
                    <a:pt x="0" y="91402"/>
                  </a:lnTo>
                  <a:cubicBezTo>
                    <a:pt x="0" y="67161"/>
                    <a:pt x="9630" y="43912"/>
                    <a:pt x="26771" y="26771"/>
                  </a:cubicBezTo>
                  <a:cubicBezTo>
                    <a:pt x="43912" y="9630"/>
                    <a:pt x="67161" y="0"/>
                    <a:pt x="91402" y="0"/>
                  </a:cubicBezTo>
                  <a:close/>
                </a:path>
              </a:pathLst>
            </a:custGeom>
            <a:solidFill>
              <a:srgbClr val="A4705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798794" cy="2304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96323" y="3515257"/>
            <a:ext cx="14144671" cy="751965"/>
            <a:chOff x="0" y="0"/>
            <a:chExt cx="3937341" cy="20931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937341" cy="209319"/>
            </a:xfrm>
            <a:custGeom>
              <a:avLst/>
              <a:gdLst/>
              <a:ahLst/>
              <a:cxnLst/>
              <a:rect l="l" t="t" r="r" b="b"/>
              <a:pathLst>
                <a:path w="3937341" h="209319">
                  <a:moveTo>
                    <a:pt x="27914" y="0"/>
                  </a:moveTo>
                  <a:lnTo>
                    <a:pt x="3909426" y="0"/>
                  </a:lnTo>
                  <a:cubicBezTo>
                    <a:pt x="3916830" y="0"/>
                    <a:pt x="3923930" y="2941"/>
                    <a:pt x="3929165" y="8176"/>
                  </a:cubicBezTo>
                  <a:cubicBezTo>
                    <a:pt x="3934400" y="13411"/>
                    <a:pt x="3937341" y="20511"/>
                    <a:pt x="3937341" y="27914"/>
                  </a:cubicBezTo>
                  <a:lnTo>
                    <a:pt x="3937341" y="181404"/>
                  </a:lnTo>
                  <a:cubicBezTo>
                    <a:pt x="3937341" y="196821"/>
                    <a:pt x="3924843" y="209319"/>
                    <a:pt x="3909426" y="209319"/>
                  </a:cubicBezTo>
                  <a:lnTo>
                    <a:pt x="27914" y="209319"/>
                  </a:lnTo>
                  <a:cubicBezTo>
                    <a:pt x="20511" y="209319"/>
                    <a:pt x="13411" y="206378"/>
                    <a:pt x="8176" y="201143"/>
                  </a:cubicBezTo>
                  <a:cubicBezTo>
                    <a:pt x="2941" y="195908"/>
                    <a:pt x="0" y="188808"/>
                    <a:pt x="0" y="181404"/>
                  </a:cubicBezTo>
                  <a:lnTo>
                    <a:pt x="0" y="27914"/>
                  </a:lnTo>
                  <a:cubicBezTo>
                    <a:pt x="0" y="20511"/>
                    <a:pt x="2941" y="13411"/>
                    <a:pt x="8176" y="8176"/>
                  </a:cubicBezTo>
                  <a:cubicBezTo>
                    <a:pt x="13411" y="2941"/>
                    <a:pt x="20511" y="0"/>
                    <a:pt x="27914" y="0"/>
                  </a:cubicBezTo>
                  <a:close/>
                </a:path>
              </a:pathLst>
            </a:custGeom>
            <a:solidFill>
              <a:srgbClr val="A4705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937341" cy="256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96323" y="4410097"/>
            <a:ext cx="15524642" cy="2299537"/>
            <a:chOff x="0" y="0"/>
            <a:chExt cx="4321472" cy="6401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321472" cy="640104"/>
            </a:xfrm>
            <a:custGeom>
              <a:avLst/>
              <a:gdLst/>
              <a:ahLst/>
              <a:cxnLst/>
              <a:rect l="l" t="t" r="r" b="b"/>
              <a:pathLst>
                <a:path w="4321472" h="640104">
                  <a:moveTo>
                    <a:pt x="25433" y="0"/>
                  </a:moveTo>
                  <a:lnTo>
                    <a:pt x="4296039" y="0"/>
                  </a:lnTo>
                  <a:cubicBezTo>
                    <a:pt x="4310085" y="0"/>
                    <a:pt x="4321472" y="11387"/>
                    <a:pt x="4321472" y="25433"/>
                  </a:cubicBezTo>
                  <a:lnTo>
                    <a:pt x="4321472" y="614671"/>
                  </a:lnTo>
                  <a:cubicBezTo>
                    <a:pt x="4321472" y="628717"/>
                    <a:pt x="4310085" y="640104"/>
                    <a:pt x="4296039" y="640104"/>
                  </a:cubicBezTo>
                  <a:lnTo>
                    <a:pt x="25433" y="640104"/>
                  </a:lnTo>
                  <a:cubicBezTo>
                    <a:pt x="11387" y="640104"/>
                    <a:pt x="0" y="628717"/>
                    <a:pt x="0" y="614671"/>
                  </a:cubicBezTo>
                  <a:lnTo>
                    <a:pt x="0" y="25433"/>
                  </a:lnTo>
                  <a:cubicBezTo>
                    <a:pt x="0" y="11387"/>
                    <a:pt x="11387" y="0"/>
                    <a:pt x="25433" y="0"/>
                  </a:cubicBezTo>
                  <a:close/>
                </a:path>
              </a:pathLst>
            </a:custGeom>
            <a:solidFill>
              <a:srgbClr val="A4705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4321472" cy="6877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29211" y="7213636"/>
            <a:ext cx="17480086" cy="2299537"/>
            <a:chOff x="0" y="0"/>
            <a:chExt cx="4865794" cy="6401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65794" cy="640104"/>
            </a:xfrm>
            <a:custGeom>
              <a:avLst/>
              <a:gdLst/>
              <a:ahLst/>
              <a:cxnLst/>
              <a:rect l="l" t="t" r="r" b="b"/>
              <a:pathLst>
                <a:path w="4865794" h="640104">
                  <a:moveTo>
                    <a:pt x="22588" y="0"/>
                  </a:moveTo>
                  <a:lnTo>
                    <a:pt x="4843206" y="0"/>
                  </a:lnTo>
                  <a:cubicBezTo>
                    <a:pt x="4849197" y="0"/>
                    <a:pt x="4854942" y="2380"/>
                    <a:pt x="4859178" y="6616"/>
                  </a:cubicBezTo>
                  <a:cubicBezTo>
                    <a:pt x="4863414" y="10852"/>
                    <a:pt x="4865794" y="16597"/>
                    <a:pt x="4865794" y="22588"/>
                  </a:cubicBezTo>
                  <a:lnTo>
                    <a:pt x="4865794" y="617516"/>
                  </a:lnTo>
                  <a:cubicBezTo>
                    <a:pt x="4865794" y="623507"/>
                    <a:pt x="4863414" y="629252"/>
                    <a:pt x="4859178" y="633488"/>
                  </a:cubicBezTo>
                  <a:cubicBezTo>
                    <a:pt x="4854942" y="637724"/>
                    <a:pt x="4849197" y="640104"/>
                    <a:pt x="4843206" y="640104"/>
                  </a:cubicBezTo>
                  <a:lnTo>
                    <a:pt x="22588" y="640104"/>
                  </a:lnTo>
                  <a:cubicBezTo>
                    <a:pt x="16597" y="640104"/>
                    <a:pt x="10852" y="637724"/>
                    <a:pt x="6616" y="633488"/>
                  </a:cubicBezTo>
                  <a:cubicBezTo>
                    <a:pt x="2380" y="629252"/>
                    <a:pt x="0" y="623507"/>
                    <a:pt x="0" y="617516"/>
                  </a:cubicBezTo>
                  <a:lnTo>
                    <a:pt x="0" y="22588"/>
                  </a:lnTo>
                  <a:cubicBezTo>
                    <a:pt x="0" y="16597"/>
                    <a:pt x="2380" y="10852"/>
                    <a:pt x="6616" y="6616"/>
                  </a:cubicBezTo>
                  <a:cubicBezTo>
                    <a:pt x="10852" y="2380"/>
                    <a:pt x="16597" y="0"/>
                    <a:pt x="22588" y="0"/>
                  </a:cubicBezTo>
                  <a:close/>
                </a:path>
              </a:pathLst>
            </a:custGeom>
            <a:solidFill>
              <a:srgbClr val="3D6C3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4865794" cy="6877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29211" y="389119"/>
            <a:ext cx="17672531" cy="960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6"/>
              </a:lnSpc>
            </a:pPr>
            <a:r>
              <a:rPr lang="en-US" sz="6299" spc="-75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AUFBAU EINES BAUMES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21599" y="1474595"/>
            <a:ext cx="4758802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Jeder Baum hat: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27808" y="2605302"/>
            <a:ext cx="3715811" cy="757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69" lvl="1" indent="-464185" algn="l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Wurzeln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27808" y="3448582"/>
            <a:ext cx="16573933" cy="757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69" lvl="1" indent="-464185" algn="l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einen </a:t>
            </a:r>
            <a:r>
              <a:rPr lang="en-US" sz="42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Stamm</a:t>
            </a:r>
            <a:r>
              <a:rPr lang="en-US" sz="42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mit harter Rinde, die ihm als Schutz dient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27808" y="4333897"/>
            <a:ext cx="15803060" cy="228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71" lvl="1" indent="-464186" algn="l">
              <a:lnSpc>
                <a:spcPts val="6020"/>
              </a:lnSpc>
              <a:buFont typeface="Arial"/>
              <a:buChar char="•"/>
            </a:pPr>
            <a:r>
              <a:rPr lang="en-US" sz="43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Am Stamm wachsen </a:t>
            </a:r>
            <a:r>
              <a:rPr lang="en-US" sz="43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dicke Äste,</a:t>
            </a:r>
            <a:r>
              <a:rPr lang="en-US" sz="43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daran befinden sich </a:t>
            </a:r>
            <a:r>
              <a:rPr lang="en-US" sz="43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dünne Zweige.</a:t>
            </a:r>
            <a:r>
              <a:rPr lang="en-US" sz="43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Aus diesen sprießen im Frühling Knospen für die Blätter. Äste, Zweige und Blätter bilden die </a:t>
            </a:r>
            <a:r>
              <a:rPr lang="en-US" sz="43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Baumkrone</a:t>
            </a:r>
            <a:r>
              <a:rPr lang="en-US" sz="43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45844" y="7127911"/>
            <a:ext cx="17480086" cy="23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An der </a:t>
            </a:r>
            <a:r>
              <a:rPr lang="en-US" sz="45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Form der Baumkrone</a:t>
            </a:r>
            <a:r>
              <a:rPr lang="en-US" sz="45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kann man die </a:t>
            </a:r>
            <a:r>
              <a:rPr lang="en-US" sz="45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Baumart</a:t>
            </a:r>
            <a:r>
              <a:rPr lang="en-US" sz="45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erkennen. </a:t>
            </a:r>
          </a:p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Ein Baum benötigt ausreichend Platz und Licht, um eine schöne Krone zu bilden.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7B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966" y="368338"/>
            <a:ext cx="17696775" cy="947657"/>
            <a:chOff x="0" y="0"/>
            <a:chExt cx="4926112" cy="2637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6112" cy="263792"/>
            </a:xfrm>
            <a:custGeom>
              <a:avLst/>
              <a:gdLst/>
              <a:ahLst/>
              <a:cxnLst/>
              <a:rect l="l" t="t" r="r" b="b"/>
              <a:pathLst>
                <a:path w="4926112" h="263792">
                  <a:moveTo>
                    <a:pt x="22311" y="0"/>
                  </a:moveTo>
                  <a:lnTo>
                    <a:pt x="4903801" y="0"/>
                  </a:lnTo>
                  <a:cubicBezTo>
                    <a:pt x="4916123" y="0"/>
                    <a:pt x="4926112" y="9989"/>
                    <a:pt x="4926112" y="22311"/>
                  </a:cubicBezTo>
                  <a:lnTo>
                    <a:pt x="4926112" y="241481"/>
                  </a:lnTo>
                  <a:cubicBezTo>
                    <a:pt x="4926112" y="253803"/>
                    <a:pt x="4916123" y="263792"/>
                    <a:pt x="4903801" y="263792"/>
                  </a:cubicBezTo>
                  <a:lnTo>
                    <a:pt x="22311" y="263792"/>
                  </a:lnTo>
                  <a:cubicBezTo>
                    <a:pt x="9989" y="263792"/>
                    <a:pt x="0" y="253803"/>
                    <a:pt x="0" y="241481"/>
                  </a:cubicBezTo>
                  <a:lnTo>
                    <a:pt x="0" y="22311"/>
                  </a:lnTo>
                  <a:cubicBezTo>
                    <a:pt x="0" y="9989"/>
                    <a:pt x="9989" y="0"/>
                    <a:pt x="22311" y="0"/>
                  </a:cubicBezTo>
                  <a:close/>
                </a:path>
              </a:pathLst>
            </a:custGeom>
            <a:solidFill>
              <a:srgbClr val="3D6C3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26112" cy="3018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9211" y="1705157"/>
            <a:ext cx="11046919" cy="8275610"/>
            <a:chOff x="0" y="0"/>
            <a:chExt cx="3075044" cy="23036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75044" cy="2303616"/>
            </a:xfrm>
            <a:custGeom>
              <a:avLst/>
              <a:gdLst/>
              <a:ahLst/>
              <a:cxnLst/>
              <a:rect l="l" t="t" r="r" b="b"/>
              <a:pathLst>
                <a:path w="3075044" h="2303616">
                  <a:moveTo>
                    <a:pt x="35742" y="0"/>
                  </a:moveTo>
                  <a:lnTo>
                    <a:pt x="3039302" y="0"/>
                  </a:lnTo>
                  <a:cubicBezTo>
                    <a:pt x="3048781" y="0"/>
                    <a:pt x="3057872" y="3766"/>
                    <a:pt x="3064575" y="10469"/>
                  </a:cubicBezTo>
                  <a:cubicBezTo>
                    <a:pt x="3071278" y="17171"/>
                    <a:pt x="3075044" y="26263"/>
                    <a:pt x="3075044" y="35742"/>
                  </a:cubicBezTo>
                  <a:lnTo>
                    <a:pt x="3075044" y="2267875"/>
                  </a:lnTo>
                  <a:cubicBezTo>
                    <a:pt x="3075044" y="2277354"/>
                    <a:pt x="3071278" y="2286445"/>
                    <a:pt x="3064575" y="2293148"/>
                  </a:cubicBezTo>
                  <a:cubicBezTo>
                    <a:pt x="3057872" y="2299851"/>
                    <a:pt x="3048781" y="2303616"/>
                    <a:pt x="3039302" y="2303616"/>
                  </a:cubicBezTo>
                  <a:lnTo>
                    <a:pt x="35742" y="2303616"/>
                  </a:lnTo>
                  <a:cubicBezTo>
                    <a:pt x="26263" y="2303616"/>
                    <a:pt x="17171" y="2299851"/>
                    <a:pt x="10469" y="2293148"/>
                  </a:cubicBezTo>
                  <a:cubicBezTo>
                    <a:pt x="3766" y="2286445"/>
                    <a:pt x="0" y="2277354"/>
                    <a:pt x="0" y="2267875"/>
                  </a:cubicBezTo>
                  <a:lnTo>
                    <a:pt x="0" y="35742"/>
                  </a:lnTo>
                  <a:cubicBezTo>
                    <a:pt x="0" y="26263"/>
                    <a:pt x="3766" y="17171"/>
                    <a:pt x="10469" y="10469"/>
                  </a:cubicBezTo>
                  <a:cubicBezTo>
                    <a:pt x="17171" y="3766"/>
                    <a:pt x="26263" y="0"/>
                    <a:pt x="35742" y="0"/>
                  </a:cubicBezTo>
                  <a:close/>
                </a:path>
              </a:pathLst>
            </a:custGeom>
            <a:solidFill>
              <a:srgbClr val="A4705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075044" cy="2351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54209" y="1943100"/>
            <a:ext cx="10796921" cy="8554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In der Mitte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befindet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sich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das </a:t>
            </a:r>
            <a:r>
              <a:rPr lang="en-US" sz="3999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Mark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(in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diesem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werden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Nährstoffe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und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Stärke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für den Winter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gespeichert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),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darauf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folgt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von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innen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nach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außen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das </a:t>
            </a:r>
            <a:r>
              <a:rPr lang="en-US" sz="3999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Xylem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, das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sich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aus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dem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stabilen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Kernholz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und dem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Nährstoff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und Wasser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transportierenden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Splintholz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besteht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</a:p>
          <a:p>
            <a:pPr algn="just">
              <a:lnSpc>
                <a:spcPts val="5599"/>
              </a:lnSpc>
            </a:pP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Danach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folgt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das </a:t>
            </a:r>
            <a:r>
              <a:rPr lang="en-US" sz="3999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Kambium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. Das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ist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die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Wachstumszone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des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Baumes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Nach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innen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bildet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es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neue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Holzzellen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nach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außen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den </a:t>
            </a:r>
            <a:r>
              <a:rPr lang="en-US" sz="3999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Bast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. Die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äußerste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Schicht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ist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die </a:t>
            </a:r>
            <a:r>
              <a:rPr lang="en-US" sz="3999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Borke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welche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eine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Art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Schutzmantel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für den Baum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ist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algn="l">
              <a:lnSpc>
                <a:spcPts val="5599"/>
              </a:lnSpc>
              <a:spcBef>
                <a:spcPct val="0"/>
              </a:spcBef>
            </a:pPr>
            <a:endParaRPr lang="en-US" sz="3999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1597714" y="2586101"/>
            <a:ext cx="6041101" cy="5114799"/>
          </a:xfrm>
          <a:custGeom>
            <a:avLst/>
            <a:gdLst/>
            <a:ahLst/>
            <a:cxnLst/>
            <a:rect l="l" t="t" r="r" b="b"/>
            <a:pathLst>
              <a:path w="6041101" h="5114799">
                <a:moveTo>
                  <a:pt x="0" y="0"/>
                </a:moveTo>
                <a:lnTo>
                  <a:pt x="6041101" y="0"/>
                </a:lnTo>
                <a:lnTo>
                  <a:pt x="6041101" y="5114798"/>
                </a:lnTo>
                <a:lnTo>
                  <a:pt x="0" y="51147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29211" y="389119"/>
            <a:ext cx="17672531" cy="960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6"/>
              </a:lnSpc>
            </a:pPr>
            <a:r>
              <a:rPr lang="en-US" sz="6299" spc="-75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QUERSCHNITT STAMM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7B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966" y="368338"/>
            <a:ext cx="17411658" cy="947657"/>
            <a:chOff x="0" y="0"/>
            <a:chExt cx="4846746" cy="2637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6746" cy="263792"/>
            </a:xfrm>
            <a:custGeom>
              <a:avLst/>
              <a:gdLst/>
              <a:ahLst/>
              <a:cxnLst/>
              <a:rect l="l" t="t" r="r" b="b"/>
              <a:pathLst>
                <a:path w="4846746" h="263792">
                  <a:moveTo>
                    <a:pt x="22677" y="0"/>
                  </a:moveTo>
                  <a:lnTo>
                    <a:pt x="4824069" y="0"/>
                  </a:lnTo>
                  <a:cubicBezTo>
                    <a:pt x="4836594" y="0"/>
                    <a:pt x="4846746" y="10153"/>
                    <a:pt x="4846746" y="22677"/>
                  </a:cubicBezTo>
                  <a:lnTo>
                    <a:pt x="4846746" y="241115"/>
                  </a:lnTo>
                  <a:cubicBezTo>
                    <a:pt x="4846746" y="253639"/>
                    <a:pt x="4836594" y="263792"/>
                    <a:pt x="4824069" y="263792"/>
                  </a:cubicBezTo>
                  <a:lnTo>
                    <a:pt x="22677" y="263792"/>
                  </a:lnTo>
                  <a:cubicBezTo>
                    <a:pt x="10153" y="263792"/>
                    <a:pt x="0" y="253639"/>
                    <a:pt x="0" y="241115"/>
                  </a:cubicBezTo>
                  <a:lnTo>
                    <a:pt x="0" y="22677"/>
                  </a:lnTo>
                  <a:cubicBezTo>
                    <a:pt x="0" y="10153"/>
                    <a:pt x="10153" y="0"/>
                    <a:pt x="22677" y="0"/>
                  </a:cubicBezTo>
                  <a:close/>
                </a:path>
              </a:pathLst>
            </a:custGeom>
            <a:solidFill>
              <a:srgbClr val="3D6C3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6746" cy="3018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9211" y="2206964"/>
            <a:ext cx="11046919" cy="6644735"/>
            <a:chOff x="0" y="0"/>
            <a:chExt cx="3075044" cy="18496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75044" cy="1849643"/>
            </a:xfrm>
            <a:custGeom>
              <a:avLst/>
              <a:gdLst/>
              <a:ahLst/>
              <a:cxnLst/>
              <a:rect l="l" t="t" r="r" b="b"/>
              <a:pathLst>
                <a:path w="3075044" h="1849643">
                  <a:moveTo>
                    <a:pt x="35742" y="0"/>
                  </a:moveTo>
                  <a:lnTo>
                    <a:pt x="3039302" y="0"/>
                  </a:lnTo>
                  <a:cubicBezTo>
                    <a:pt x="3048781" y="0"/>
                    <a:pt x="3057872" y="3766"/>
                    <a:pt x="3064575" y="10469"/>
                  </a:cubicBezTo>
                  <a:cubicBezTo>
                    <a:pt x="3071278" y="17171"/>
                    <a:pt x="3075044" y="26263"/>
                    <a:pt x="3075044" y="35742"/>
                  </a:cubicBezTo>
                  <a:lnTo>
                    <a:pt x="3075044" y="1813901"/>
                  </a:lnTo>
                  <a:cubicBezTo>
                    <a:pt x="3075044" y="1823380"/>
                    <a:pt x="3071278" y="1832471"/>
                    <a:pt x="3064575" y="1839174"/>
                  </a:cubicBezTo>
                  <a:cubicBezTo>
                    <a:pt x="3057872" y="1845877"/>
                    <a:pt x="3048781" y="1849643"/>
                    <a:pt x="3039302" y="1849643"/>
                  </a:cubicBezTo>
                  <a:lnTo>
                    <a:pt x="35742" y="1849643"/>
                  </a:lnTo>
                  <a:cubicBezTo>
                    <a:pt x="26263" y="1849643"/>
                    <a:pt x="17171" y="1845877"/>
                    <a:pt x="10469" y="1839174"/>
                  </a:cubicBezTo>
                  <a:cubicBezTo>
                    <a:pt x="3766" y="1832471"/>
                    <a:pt x="0" y="1823380"/>
                    <a:pt x="0" y="1813901"/>
                  </a:cubicBezTo>
                  <a:lnTo>
                    <a:pt x="0" y="35742"/>
                  </a:lnTo>
                  <a:cubicBezTo>
                    <a:pt x="0" y="26263"/>
                    <a:pt x="3766" y="17171"/>
                    <a:pt x="10469" y="10469"/>
                  </a:cubicBezTo>
                  <a:cubicBezTo>
                    <a:pt x="17171" y="3766"/>
                    <a:pt x="26263" y="0"/>
                    <a:pt x="35742" y="0"/>
                  </a:cubicBezTo>
                  <a:close/>
                </a:path>
              </a:pathLst>
            </a:custGeom>
            <a:solidFill>
              <a:srgbClr val="A4705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075044" cy="1897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79209" y="2283786"/>
            <a:ext cx="10393591" cy="71186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Mit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Hilfe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der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Wurzeln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nimmt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der Baum Wasser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aus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dem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Erdboden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auf. Das Wasser muss von den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Wurzeln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bis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zu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den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Blättern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und den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Blüten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transportiert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werden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</a:p>
          <a:p>
            <a:pPr algn="just">
              <a:lnSpc>
                <a:spcPts val="5599"/>
              </a:lnSpc>
            </a:pP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Bei der </a:t>
            </a:r>
            <a:r>
              <a:rPr lang="en-US" sz="3999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Transpiration,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wenn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die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Pflanzen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Wasser an die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Umgebung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abgeben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entsteht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in den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Blättern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ein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Unterdruck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Dadurch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wird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Wasser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aus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den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Wurzeln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geholt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. Dies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nennt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man </a:t>
            </a:r>
            <a:r>
              <a:rPr lang="en-US" sz="3999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Transpirationssog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algn="l">
              <a:lnSpc>
                <a:spcPts val="5599"/>
              </a:lnSpc>
              <a:spcBef>
                <a:spcPct val="0"/>
              </a:spcBef>
            </a:pPr>
            <a:endParaRPr lang="en-US" sz="3999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2145296" y="2779426"/>
            <a:ext cx="4680866" cy="4728147"/>
          </a:xfrm>
          <a:custGeom>
            <a:avLst/>
            <a:gdLst/>
            <a:ahLst/>
            <a:cxnLst/>
            <a:rect l="l" t="t" r="r" b="b"/>
            <a:pathLst>
              <a:path w="4680866" h="4728147">
                <a:moveTo>
                  <a:pt x="0" y="0"/>
                </a:moveTo>
                <a:lnTo>
                  <a:pt x="4680865" y="0"/>
                </a:lnTo>
                <a:lnTo>
                  <a:pt x="4680865" y="4728148"/>
                </a:lnTo>
                <a:lnTo>
                  <a:pt x="0" y="4728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87832" y="389119"/>
            <a:ext cx="16728792" cy="960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6"/>
              </a:lnSpc>
            </a:pPr>
            <a:r>
              <a:rPr lang="en-US" sz="6299" spc="-75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AUFGABE DER WURZEL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7B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966" y="368338"/>
            <a:ext cx="17696775" cy="947657"/>
            <a:chOff x="0" y="0"/>
            <a:chExt cx="4926112" cy="2637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6112" cy="263792"/>
            </a:xfrm>
            <a:custGeom>
              <a:avLst/>
              <a:gdLst/>
              <a:ahLst/>
              <a:cxnLst/>
              <a:rect l="l" t="t" r="r" b="b"/>
              <a:pathLst>
                <a:path w="4926112" h="263792">
                  <a:moveTo>
                    <a:pt x="22311" y="0"/>
                  </a:moveTo>
                  <a:lnTo>
                    <a:pt x="4903801" y="0"/>
                  </a:lnTo>
                  <a:cubicBezTo>
                    <a:pt x="4916123" y="0"/>
                    <a:pt x="4926112" y="9989"/>
                    <a:pt x="4926112" y="22311"/>
                  </a:cubicBezTo>
                  <a:lnTo>
                    <a:pt x="4926112" y="241481"/>
                  </a:lnTo>
                  <a:cubicBezTo>
                    <a:pt x="4926112" y="253803"/>
                    <a:pt x="4916123" y="263792"/>
                    <a:pt x="4903801" y="263792"/>
                  </a:cubicBezTo>
                  <a:lnTo>
                    <a:pt x="22311" y="263792"/>
                  </a:lnTo>
                  <a:cubicBezTo>
                    <a:pt x="9989" y="263792"/>
                    <a:pt x="0" y="253803"/>
                    <a:pt x="0" y="241481"/>
                  </a:cubicBezTo>
                  <a:lnTo>
                    <a:pt x="0" y="22311"/>
                  </a:lnTo>
                  <a:cubicBezTo>
                    <a:pt x="0" y="9989"/>
                    <a:pt x="9989" y="0"/>
                    <a:pt x="22311" y="0"/>
                  </a:cubicBezTo>
                  <a:close/>
                </a:path>
              </a:pathLst>
            </a:custGeom>
            <a:solidFill>
              <a:srgbClr val="3D6C3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26112" cy="3018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04966" y="1511277"/>
            <a:ext cx="8705829" cy="633887"/>
            <a:chOff x="0" y="0"/>
            <a:chExt cx="2423373" cy="1764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23373" cy="176450"/>
            </a:xfrm>
            <a:custGeom>
              <a:avLst/>
              <a:gdLst/>
              <a:ahLst/>
              <a:cxnLst/>
              <a:rect l="l" t="t" r="r" b="b"/>
              <a:pathLst>
                <a:path w="2423373" h="176450">
                  <a:moveTo>
                    <a:pt x="45353" y="0"/>
                  </a:moveTo>
                  <a:lnTo>
                    <a:pt x="2378020" y="0"/>
                  </a:lnTo>
                  <a:cubicBezTo>
                    <a:pt x="2403068" y="0"/>
                    <a:pt x="2423373" y="20305"/>
                    <a:pt x="2423373" y="45353"/>
                  </a:cubicBezTo>
                  <a:lnTo>
                    <a:pt x="2423373" y="131097"/>
                  </a:lnTo>
                  <a:cubicBezTo>
                    <a:pt x="2423373" y="143125"/>
                    <a:pt x="2418595" y="154661"/>
                    <a:pt x="2410089" y="163166"/>
                  </a:cubicBezTo>
                  <a:cubicBezTo>
                    <a:pt x="2401584" y="171672"/>
                    <a:pt x="2390048" y="176450"/>
                    <a:pt x="2378020" y="176450"/>
                  </a:cubicBezTo>
                  <a:lnTo>
                    <a:pt x="45353" y="176450"/>
                  </a:lnTo>
                  <a:cubicBezTo>
                    <a:pt x="33325" y="176450"/>
                    <a:pt x="21789" y="171672"/>
                    <a:pt x="13284" y="163166"/>
                  </a:cubicBezTo>
                  <a:cubicBezTo>
                    <a:pt x="4778" y="154661"/>
                    <a:pt x="0" y="143125"/>
                    <a:pt x="0" y="131097"/>
                  </a:cubicBezTo>
                  <a:lnTo>
                    <a:pt x="0" y="45353"/>
                  </a:lnTo>
                  <a:cubicBezTo>
                    <a:pt x="0" y="33325"/>
                    <a:pt x="4778" y="21789"/>
                    <a:pt x="13284" y="13284"/>
                  </a:cubicBezTo>
                  <a:cubicBezTo>
                    <a:pt x="21789" y="4778"/>
                    <a:pt x="33325" y="0"/>
                    <a:pt x="45353" y="0"/>
                  </a:cubicBezTo>
                  <a:close/>
                </a:path>
              </a:pathLst>
            </a:custGeom>
            <a:solidFill>
              <a:srgbClr val="A4705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423373" cy="224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872628" y="1440870"/>
            <a:ext cx="1570504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Fichte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4966" y="389119"/>
            <a:ext cx="17696775" cy="960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6"/>
              </a:lnSpc>
            </a:pPr>
            <a:r>
              <a:rPr lang="en-US" sz="6299" spc="-75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FICHTE ODER TANNE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079223" y="1526595"/>
            <a:ext cx="8705829" cy="633887"/>
            <a:chOff x="0" y="0"/>
            <a:chExt cx="2423373" cy="1764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23373" cy="176450"/>
            </a:xfrm>
            <a:custGeom>
              <a:avLst/>
              <a:gdLst/>
              <a:ahLst/>
              <a:cxnLst/>
              <a:rect l="l" t="t" r="r" b="b"/>
              <a:pathLst>
                <a:path w="2423373" h="176450">
                  <a:moveTo>
                    <a:pt x="45353" y="0"/>
                  </a:moveTo>
                  <a:lnTo>
                    <a:pt x="2378020" y="0"/>
                  </a:lnTo>
                  <a:cubicBezTo>
                    <a:pt x="2403068" y="0"/>
                    <a:pt x="2423373" y="20305"/>
                    <a:pt x="2423373" y="45353"/>
                  </a:cubicBezTo>
                  <a:lnTo>
                    <a:pt x="2423373" y="131097"/>
                  </a:lnTo>
                  <a:cubicBezTo>
                    <a:pt x="2423373" y="143125"/>
                    <a:pt x="2418595" y="154661"/>
                    <a:pt x="2410089" y="163166"/>
                  </a:cubicBezTo>
                  <a:cubicBezTo>
                    <a:pt x="2401584" y="171672"/>
                    <a:pt x="2390048" y="176450"/>
                    <a:pt x="2378020" y="176450"/>
                  </a:cubicBezTo>
                  <a:lnTo>
                    <a:pt x="45353" y="176450"/>
                  </a:lnTo>
                  <a:cubicBezTo>
                    <a:pt x="33325" y="176450"/>
                    <a:pt x="21789" y="171672"/>
                    <a:pt x="13284" y="163166"/>
                  </a:cubicBezTo>
                  <a:cubicBezTo>
                    <a:pt x="4778" y="154661"/>
                    <a:pt x="0" y="143125"/>
                    <a:pt x="0" y="131097"/>
                  </a:cubicBezTo>
                  <a:lnTo>
                    <a:pt x="0" y="45353"/>
                  </a:lnTo>
                  <a:cubicBezTo>
                    <a:pt x="0" y="33325"/>
                    <a:pt x="4778" y="21789"/>
                    <a:pt x="13284" y="13284"/>
                  </a:cubicBezTo>
                  <a:cubicBezTo>
                    <a:pt x="21789" y="4778"/>
                    <a:pt x="33325" y="0"/>
                    <a:pt x="45353" y="0"/>
                  </a:cubicBezTo>
                  <a:close/>
                </a:path>
              </a:pathLst>
            </a:custGeom>
            <a:solidFill>
              <a:srgbClr val="A89763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423373" cy="224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646885" y="1456188"/>
            <a:ext cx="1570504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Tanne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04966" y="2322407"/>
            <a:ext cx="8705829" cy="633887"/>
            <a:chOff x="0" y="0"/>
            <a:chExt cx="2423373" cy="1764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23373" cy="176450"/>
            </a:xfrm>
            <a:custGeom>
              <a:avLst/>
              <a:gdLst/>
              <a:ahLst/>
              <a:cxnLst/>
              <a:rect l="l" t="t" r="r" b="b"/>
              <a:pathLst>
                <a:path w="2423373" h="176450">
                  <a:moveTo>
                    <a:pt x="45353" y="0"/>
                  </a:moveTo>
                  <a:lnTo>
                    <a:pt x="2378020" y="0"/>
                  </a:lnTo>
                  <a:cubicBezTo>
                    <a:pt x="2403068" y="0"/>
                    <a:pt x="2423373" y="20305"/>
                    <a:pt x="2423373" y="45353"/>
                  </a:cubicBezTo>
                  <a:lnTo>
                    <a:pt x="2423373" y="131097"/>
                  </a:lnTo>
                  <a:cubicBezTo>
                    <a:pt x="2423373" y="143125"/>
                    <a:pt x="2418595" y="154661"/>
                    <a:pt x="2410089" y="163166"/>
                  </a:cubicBezTo>
                  <a:cubicBezTo>
                    <a:pt x="2401584" y="171672"/>
                    <a:pt x="2390048" y="176450"/>
                    <a:pt x="2378020" y="176450"/>
                  </a:cubicBezTo>
                  <a:lnTo>
                    <a:pt x="45353" y="176450"/>
                  </a:lnTo>
                  <a:cubicBezTo>
                    <a:pt x="33325" y="176450"/>
                    <a:pt x="21789" y="171672"/>
                    <a:pt x="13284" y="163166"/>
                  </a:cubicBezTo>
                  <a:cubicBezTo>
                    <a:pt x="4778" y="154661"/>
                    <a:pt x="0" y="143125"/>
                    <a:pt x="0" y="131097"/>
                  </a:cubicBezTo>
                  <a:lnTo>
                    <a:pt x="0" y="45353"/>
                  </a:lnTo>
                  <a:cubicBezTo>
                    <a:pt x="0" y="33325"/>
                    <a:pt x="4778" y="21789"/>
                    <a:pt x="13284" y="13284"/>
                  </a:cubicBezTo>
                  <a:cubicBezTo>
                    <a:pt x="21789" y="4778"/>
                    <a:pt x="33325" y="0"/>
                    <a:pt x="45353" y="0"/>
                  </a:cubicBezTo>
                  <a:close/>
                </a:path>
              </a:pathLst>
            </a:custGeom>
            <a:solidFill>
              <a:srgbClr val="4A894D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423373" cy="224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1695" y="2278988"/>
            <a:ext cx="10682874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In Österreichs Wäldern häufigster Baum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295441" y="3118219"/>
            <a:ext cx="7565357" cy="633887"/>
            <a:chOff x="0" y="0"/>
            <a:chExt cx="2105909" cy="17645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105909" cy="176450"/>
            </a:xfrm>
            <a:custGeom>
              <a:avLst/>
              <a:gdLst/>
              <a:ahLst/>
              <a:cxnLst/>
              <a:rect l="l" t="t" r="r" b="b"/>
              <a:pathLst>
                <a:path w="2105909" h="176450">
                  <a:moveTo>
                    <a:pt x="52190" y="0"/>
                  </a:moveTo>
                  <a:lnTo>
                    <a:pt x="2053719" y="0"/>
                  </a:lnTo>
                  <a:cubicBezTo>
                    <a:pt x="2067560" y="0"/>
                    <a:pt x="2080835" y="5499"/>
                    <a:pt x="2090623" y="15286"/>
                  </a:cubicBezTo>
                  <a:cubicBezTo>
                    <a:pt x="2100410" y="25074"/>
                    <a:pt x="2105909" y="38349"/>
                    <a:pt x="2105909" y="52190"/>
                  </a:cubicBezTo>
                  <a:lnTo>
                    <a:pt x="2105909" y="124260"/>
                  </a:lnTo>
                  <a:cubicBezTo>
                    <a:pt x="2105909" y="153084"/>
                    <a:pt x="2082542" y="176450"/>
                    <a:pt x="2053719" y="176450"/>
                  </a:cubicBezTo>
                  <a:lnTo>
                    <a:pt x="52190" y="176450"/>
                  </a:lnTo>
                  <a:cubicBezTo>
                    <a:pt x="38349" y="176450"/>
                    <a:pt x="25074" y="170952"/>
                    <a:pt x="15286" y="161164"/>
                  </a:cubicBezTo>
                  <a:cubicBezTo>
                    <a:pt x="5499" y="151376"/>
                    <a:pt x="0" y="138102"/>
                    <a:pt x="0" y="124260"/>
                  </a:cubicBezTo>
                  <a:lnTo>
                    <a:pt x="0" y="52190"/>
                  </a:lnTo>
                  <a:cubicBezTo>
                    <a:pt x="0" y="38349"/>
                    <a:pt x="5499" y="25074"/>
                    <a:pt x="15286" y="15286"/>
                  </a:cubicBezTo>
                  <a:cubicBezTo>
                    <a:pt x="25074" y="5499"/>
                    <a:pt x="38349" y="0"/>
                    <a:pt x="52190" y="0"/>
                  </a:cubicBezTo>
                  <a:close/>
                </a:path>
              </a:pathLst>
            </a:custGeom>
            <a:solidFill>
              <a:srgbClr val="4A894D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2105909" cy="224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92170" y="3074800"/>
            <a:ext cx="7660624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stark gefährdet durch Klimawandel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304966" y="3914031"/>
            <a:ext cx="2855208" cy="633887"/>
            <a:chOff x="0" y="0"/>
            <a:chExt cx="794782" cy="17645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94782" cy="176450"/>
            </a:xfrm>
            <a:custGeom>
              <a:avLst/>
              <a:gdLst/>
              <a:ahLst/>
              <a:cxnLst/>
              <a:rect l="l" t="t" r="r" b="b"/>
              <a:pathLst>
                <a:path w="794782" h="176450">
                  <a:moveTo>
                    <a:pt x="88225" y="0"/>
                  </a:moveTo>
                  <a:lnTo>
                    <a:pt x="706557" y="0"/>
                  </a:lnTo>
                  <a:cubicBezTo>
                    <a:pt x="755282" y="0"/>
                    <a:pt x="794782" y="39500"/>
                    <a:pt x="794782" y="88225"/>
                  </a:cubicBezTo>
                  <a:lnTo>
                    <a:pt x="794782" y="88225"/>
                  </a:lnTo>
                  <a:cubicBezTo>
                    <a:pt x="794782" y="136950"/>
                    <a:pt x="755282" y="176450"/>
                    <a:pt x="706557" y="176450"/>
                  </a:cubicBezTo>
                  <a:lnTo>
                    <a:pt x="88225" y="176450"/>
                  </a:lnTo>
                  <a:cubicBezTo>
                    <a:pt x="39500" y="176450"/>
                    <a:pt x="0" y="136950"/>
                    <a:pt x="0" y="88225"/>
                  </a:cubicBezTo>
                  <a:lnTo>
                    <a:pt x="0" y="88225"/>
                  </a:lnTo>
                  <a:cubicBezTo>
                    <a:pt x="0" y="39500"/>
                    <a:pt x="39500" y="0"/>
                    <a:pt x="88225" y="0"/>
                  </a:cubicBezTo>
                  <a:close/>
                </a:path>
              </a:pathLst>
            </a:custGeom>
            <a:solidFill>
              <a:srgbClr val="4A894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794782" cy="224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01695" y="3870612"/>
            <a:ext cx="7660624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immergrün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304966" y="4709843"/>
            <a:ext cx="7097764" cy="633887"/>
            <a:chOff x="0" y="0"/>
            <a:chExt cx="1975749" cy="17645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975749" cy="176450"/>
            </a:xfrm>
            <a:custGeom>
              <a:avLst/>
              <a:gdLst/>
              <a:ahLst/>
              <a:cxnLst/>
              <a:rect l="l" t="t" r="r" b="b"/>
              <a:pathLst>
                <a:path w="1975749" h="176450">
                  <a:moveTo>
                    <a:pt x="55628" y="0"/>
                  </a:moveTo>
                  <a:lnTo>
                    <a:pt x="1920120" y="0"/>
                  </a:lnTo>
                  <a:cubicBezTo>
                    <a:pt x="1950843" y="0"/>
                    <a:pt x="1975749" y="24906"/>
                    <a:pt x="1975749" y="55628"/>
                  </a:cubicBezTo>
                  <a:lnTo>
                    <a:pt x="1975749" y="120822"/>
                  </a:lnTo>
                  <a:cubicBezTo>
                    <a:pt x="1975749" y="135575"/>
                    <a:pt x="1969888" y="149725"/>
                    <a:pt x="1959455" y="160157"/>
                  </a:cubicBezTo>
                  <a:cubicBezTo>
                    <a:pt x="1949023" y="170589"/>
                    <a:pt x="1934874" y="176450"/>
                    <a:pt x="1920120" y="176450"/>
                  </a:cubicBezTo>
                  <a:lnTo>
                    <a:pt x="55628" y="176450"/>
                  </a:lnTo>
                  <a:cubicBezTo>
                    <a:pt x="40875" y="176450"/>
                    <a:pt x="26726" y="170589"/>
                    <a:pt x="16293" y="160157"/>
                  </a:cubicBezTo>
                  <a:cubicBezTo>
                    <a:pt x="5861" y="149725"/>
                    <a:pt x="0" y="135575"/>
                    <a:pt x="0" y="120822"/>
                  </a:cubicBezTo>
                  <a:lnTo>
                    <a:pt x="0" y="55628"/>
                  </a:lnTo>
                  <a:cubicBezTo>
                    <a:pt x="0" y="40875"/>
                    <a:pt x="5861" y="26726"/>
                    <a:pt x="16293" y="16293"/>
                  </a:cubicBezTo>
                  <a:cubicBezTo>
                    <a:pt x="26726" y="5861"/>
                    <a:pt x="40875" y="0"/>
                    <a:pt x="55628" y="0"/>
                  </a:cubicBezTo>
                  <a:close/>
                </a:path>
              </a:pathLst>
            </a:custGeom>
            <a:solidFill>
              <a:srgbClr val="4A894D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1975749" cy="224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01695" y="4666424"/>
            <a:ext cx="7660624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in der Mitte durchhängende Äste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304966" y="5505655"/>
            <a:ext cx="8705829" cy="1201181"/>
            <a:chOff x="0" y="0"/>
            <a:chExt cx="2423373" cy="334363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423373" cy="334363"/>
            </a:xfrm>
            <a:custGeom>
              <a:avLst/>
              <a:gdLst/>
              <a:ahLst/>
              <a:cxnLst/>
              <a:rect l="l" t="t" r="r" b="b"/>
              <a:pathLst>
                <a:path w="2423373" h="334363">
                  <a:moveTo>
                    <a:pt x="45353" y="0"/>
                  </a:moveTo>
                  <a:lnTo>
                    <a:pt x="2378020" y="0"/>
                  </a:lnTo>
                  <a:cubicBezTo>
                    <a:pt x="2403068" y="0"/>
                    <a:pt x="2423373" y="20305"/>
                    <a:pt x="2423373" y="45353"/>
                  </a:cubicBezTo>
                  <a:lnTo>
                    <a:pt x="2423373" y="289010"/>
                  </a:lnTo>
                  <a:cubicBezTo>
                    <a:pt x="2423373" y="301038"/>
                    <a:pt x="2418595" y="312574"/>
                    <a:pt x="2410089" y="321080"/>
                  </a:cubicBezTo>
                  <a:cubicBezTo>
                    <a:pt x="2401584" y="329585"/>
                    <a:pt x="2390048" y="334363"/>
                    <a:pt x="2378020" y="334363"/>
                  </a:cubicBezTo>
                  <a:lnTo>
                    <a:pt x="45353" y="334363"/>
                  </a:lnTo>
                  <a:cubicBezTo>
                    <a:pt x="20305" y="334363"/>
                    <a:pt x="0" y="314058"/>
                    <a:pt x="0" y="289010"/>
                  </a:cubicBezTo>
                  <a:lnTo>
                    <a:pt x="0" y="45353"/>
                  </a:lnTo>
                  <a:cubicBezTo>
                    <a:pt x="0" y="33325"/>
                    <a:pt x="4778" y="21789"/>
                    <a:pt x="13284" y="13284"/>
                  </a:cubicBezTo>
                  <a:cubicBezTo>
                    <a:pt x="21789" y="4778"/>
                    <a:pt x="33325" y="0"/>
                    <a:pt x="45353" y="0"/>
                  </a:cubicBezTo>
                  <a:close/>
                </a:path>
              </a:pathLst>
            </a:custGeom>
            <a:solidFill>
              <a:srgbClr val="4A894D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47625"/>
              <a:ext cx="2423373" cy="3819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01695" y="5438980"/>
            <a:ext cx="8766881" cy="124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hängende Zapfen, fallen nach der Reifung ab und liegen unter dem Baum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304966" y="6868761"/>
            <a:ext cx="8705829" cy="1839845"/>
            <a:chOff x="0" y="0"/>
            <a:chExt cx="2423373" cy="512143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423373" cy="512143"/>
            </a:xfrm>
            <a:custGeom>
              <a:avLst/>
              <a:gdLst/>
              <a:ahLst/>
              <a:cxnLst/>
              <a:rect l="l" t="t" r="r" b="b"/>
              <a:pathLst>
                <a:path w="2423373" h="512143">
                  <a:moveTo>
                    <a:pt x="45353" y="0"/>
                  </a:moveTo>
                  <a:lnTo>
                    <a:pt x="2378020" y="0"/>
                  </a:lnTo>
                  <a:cubicBezTo>
                    <a:pt x="2403068" y="0"/>
                    <a:pt x="2423373" y="20305"/>
                    <a:pt x="2423373" y="45353"/>
                  </a:cubicBezTo>
                  <a:lnTo>
                    <a:pt x="2423373" y="466790"/>
                  </a:lnTo>
                  <a:cubicBezTo>
                    <a:pt x="2423373" y="491838"/>
                    <a:pt x="2403068" y="512143"/>
                    <a:pt x="2378020" y="512143"/>
                  </a:cubicBezTo>
                  <a:lnTo>
                    <a:pt x="45353" y="512143"/>
                  </a:lnTo>
                  <a:cubicBezTo>
                    <a:pt x="33325" y="512143"/>
                    <a:pt x="21789" y="507365"/>
                    <a:pt x="13284" y="498860"/>
                  </a:cubicBezTo>
                  <a:cubicBezTo>
                    <a:pt x="4778" y="490354"/>
                    <a:pt x="0" y="478818"/>
                    <a:pt x="0" y="466790"/>
                  </a:cubicBezTo>
                  <a:lnTo>
                    <a:pt x="0" y="45353"/>
                  </a:lnTo>
                  <a:cubicBezTo>
                    <a:pt x="0" y="33325"/>
                    <a:pt x="4778" y="21789"/>
                    <a:pt x="13284" y="13284"/>
                  </a:cubicBezTo>
                  <a:cubicBezTo>
                    <a:pt x="21789" y="4778"/>
                    <a:pt x="33325" y="0"/>
                    <a:pt x="45353" y="0"/>
                  </a:cubicBezTo>
                  <a:close/>
                </a:path>
              </a:pathLst>
            </a:custGeom>
            <a:solidFill>
              <a:srgbClr val="4A894D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47625"/>
              <a:ext cx="2423373" cy="5597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01695" y="6802086"/>
            <a:ext cx="8766881" cy="186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stechende Nadeln, wachsen spiralförmig an einem kleinen, braunen Stiel rund um den Zweig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295441" y="8870531"/>
            <a:ext cx="7565357" cy="1201181"/>
            <a:chOff x="0" y="0"/>
            <a:chExt cx="2105909" cy="33436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105909" cy="334363"/>
            </a:xfrm>
            <a:custGeom>
              <a:avLst/>
              <a:gdLst/>
              <a:ahLst/>
              <a:cxnLst/>
              <a:rect l="l" t="t" r="r" b="b"/>
              <a:pathLst>
                <a:path w="2105909" h="334363">
                  <a:moveTo>
                    <a:pt x="52190" y="0"/>
                  </a:moveTo>
                  <a:lnTo>
                    <a:pt x="2053719" y="0"/>
                  </a:lnTo>
                  <a:cubicBezTo>
                    <a:pt x="2067560" y="0"/>
                    <a:pt x="2080835" y="5499"/>
                    <a:pt x="2090623" y="15286"/>
                  </a:cubicBezTo>
                  <a:cubicBezTo>
                    <a:pt x="2100410" y="25074"/>
                    <a:pt x="2105909" y="38349"/>
                    <a:pt x="2105909" y="52190"/>
                  </a:cubicBezTo>
                  <a:lnTo>
                    <a:pt x="2105909" y="282173"/>
                  </a:lnTo>
                  <a:cubicBezTo>
                    <a:pt x="2105909" y="296015"/>
                    <a:pt x="2100410" y="309290"/>
                    <a:pt x="2090623" y="319077"/>
                  </a:cubicBezTo>
                  <a:cubicBezTo>
                    <a:pt x="2080835" y="328865"/>
                    <a:pt x="2067560" y="334363"/>
                    <a:pt x="2053719" y="334363"/>
                  </a:cubicBezTo>
                  <a:lnTo>
                    <a:pt x="52190" y="334363"/>
                  </a:lnTo>
                  <a:cubicBezTo>
                    <a:pt x="23366" y="334363"/>
                    <a:pt x="0" y="310997"/>
                    <a:pt x="0" y="282173"/>
                  </a:cubicBezTo>
                  <a:lnTo>
                    <a:pt x="0" y="52190"/>
                  </a:lnTo>
                  <a:cubicBezTo>
                    <a:pt x="0" y="38349"/>
                    <a:pt x="5499" y="25074"/>
                    <a:pt x="15286" y="15286"/>
                  </a:cubicBezTo>
                  <a:cubicBezTo>
                    <a:pt x="25074" y="5499"/>
                    <a:pt x="38349" y="0"/>
                    <a:pt x="52190" y="0"/>
                  </a:cubicBezTo>
                  <a:close/>
                </a:path>
              </a:pathLst>
            </a:custGeom>
            <a:solidFill>
              <a:srgbClr val="4A894D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2105909" cy="3819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92170" y="8827112"/>
            <a:ext cx="8776406" cy="124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rotbraune, mit zunehmendem Alter braune Rinde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9292018" y="2322407"/>
            <a:ext cx="7555832" cy="633887"/>
            <a:chOff x="0" y="0"/>
            <a:chExt cx="2103257" cy="17645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2103257" cy="176450"/>
            </a:xfrm>
            <a:custGeom>
              <a:avLst/>
              <a:gdLst/>
              <a:ahLst/>
              <a:cxnLst/>
              <a:rect l="l" t="t" r="r" b="b"/>
              <a:pathLst>
                <a:path w="2103257" h="176450">
                  <a:moveTo>
                    <a:pt x="52256" y="0"/>
                  </a:moveTo>
                  <a:lnTo>
                    <a:pt x="2051001" y="0"/>
                  </a:lnTo>
                  <a:cubicBezTo>
                    <a:pt x="2079862" y="0"/>
                    <a:pt x="2103257" y="23396"/>
                    <a:pt x="2103257" y="52256"/>
                  </a:cubicBezTo>
                  <a:lnTo>
                    <a:pt x="2103257" y="124194"/>
                  </a:lnTo>
                  <a:cubicBezTo>
                    <a:pt x="2103257" y="138053"/>
                    <a:pt x="2097752" y="151345"/>
                    <a:pt x="2087952" y="161145"/>
                  </a:cubicBezTo>
                  <a:cubicBezTo>
                    <a:pt x="2078152" y="170945"/>
                    <a:pt x="2064861" y="176450"/>
                    <a:pt x="2051001" y="176450"/>
                  </a:cubicBezTo>
                  <a:lnTo>
                    <a:pt x="52256" y="176450"/>
                  </a:lnTo>
                  <a:cubicBezTo>
                    <a:pt x="38397" y="176450"/>
                    <a:pt x="25105" y="170945"/>
                    <a:pt x="15305" y="161145"/>
                  </a:cubicBezTo>
                  <a:cubicBezTo>
                    <a:pt x="5506" y="151345"/>
                    <a:pt x="0" y="138053"/>
                    <a:pt x="0" y="124194"/>
                  </a:cubicBezTo>
                  <a:lnTo>
                    <a:pt x="0" y="52256"/>
                  </a:lnTo>
                  <a:cubicBezTo>
                    <a:pt x="0" y="38397"/>
                    <a:pt x="5506" y="25105"/>
                    <a:pt x="15305" y="15305"/>
                  </a:cubicBezTo>
                  <a:cubicBezTo>
                    <a:pt x="25105" y="5506"/>
                    <a:pt x="38397" y="0"/>
                    <a:pt x="52256" y="0"/>
                  </a:cubicBezTo>
                  <a:close/>
                </a:path>
              </a:pathLst>
            </a:custGeom>
            <a:solidFill>
              <a:srgbClr val="4A894D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47625"/>
              <a:ext cx="2103257" cy="224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9088748" y="2278988"/>
            <a:ext cx="7660624" cy="573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 err="1" smtClean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bevorzugt</a:t>
            </a:r>
            <a:r>
              <a:rPr lang="en-US" sz="3500" dirty="0" smtClean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nährstoffreiche</a:t>
            </a:r>
            <a:r>
              <a:rPr lang="en-US" sz="35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Böden</a:t>
            </a:r>
            <a:endParaRPr lang="en-US" sz="3500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46" name="Group 46"/>
          <p:cNvGrpSpPr/>
          <p:nvPr/>
        </p:nvGrpSpPr>
        <p:grpSpPr>
          <a:xfrm>
            <a:off x="9292018" y="3118219"/>
            <a:ext cx="2855208" cy="633887"/>
            <a:chOff x="0" y="0"/>
            <a:chExt cx="794782" cy="17645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794782" cy="176450"/>
            </a:xfrm>
            <a:custGeom>
              <a:avLst/>
              <a:gdLst/>
              <a:ahLst/>
              <a:cxnLst/>
              <a:rect l="l" t="t" r="r" b="b"/>
              <a:pathLst>
                <a:path w="794782" h="176450">
                  <a:moveTo>
                    <a:pt x="88225" y="0"/>
                  </a:moveTo>
                  <a:lnTo>
                    <a:pt x="706557" y="0"/>
                  </a:lnTo>
                  <a:cubicBezTo>
                    <a:pt x="755282" y="0"/>
                    <a:pt x="794782" y="39500"/>
                    <a:pt x="794782" y="88225"/>
                  </a:cubicBezTo>
                  <a:lnTo>
                    <a:pt x="794782" y="88225"/>
                  </a:lnTo>
                  <a:cubicBezTo>
                    <a:pt x="794782" y="136950"/>
                    <a:pt x="755282" y="176450"/>
                    <a:pt x="706557" y="176450"/>
                  </a:cubicBezTo>
                  <a:lnTo>
                    <a:pt x="88225" y="176450"/>
                  </a:lnTo>
                  <a:cubicBezTo>
                    <a:pt x="39500" y="176450"/>
                    <a:pt x="0" y="136950"/>
                    <a:pt x="0" y="88225"/>
                  </a:cubicBezTo>
                  <a:lnTo>
                    <a:pt x="0" y="88225"/>
                  </a:lnTo>
                  <a:cubicBezTo>
                    <a:pt x="0" y="39500"/>
                    <a:pt x="39500" y="0"/>
                    <a:pt x="88225" y="0"/>
                  </a:cubicBezTo>
                  <a:close/>
                </a:path>
              </a:pathLst>
            </a:custGeom>
            <a:solidFill>
              <a:srgbClr val="4A894D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-47625"/>
              <a:ext cx="794782" cy="224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9088748" y="3074800"/>
            <a:ext cx="7660624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immergrün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9292018" y="4709843"/>
            <a:ext cx="8055760" cy="1201181"/>
            <a:chOff x="0" y="0"/>
            <a:chExt cx="2242418" cy="334363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2242419" cy="334363"/>
            </a:xfrm>
            <a:custGeom>
              <a:avLst/>
              <a:gdLst/>
              <a:ahLst/>
              <a:cxnLst/>
              <a:rect l="l" t="t" r="r" b="b"/>
              <a:pathLst>
                <a:path w="2242419" h="334363">
                  <a:moveTo>
                    <a:pt x="49013" y="0"/>
                  </a:moveTo>
                  <a:lnTo>
                    <a:pt x="2193405" y="0"/>
                  </a:lnTo>
                  <a:cubicBezTo>
                    <a:pt x="2220475" y="0"/>
                    <a:pt x="2242419" y="21944"/>
                    <a:pt x="2242419" y="49013"/>
                  </a:cubicBezTo>
                  <a:lnTo>
                    <a:pt x="2242419" y="285350"/>
                  </a:lnTo>
                  <a:cubicBezTo>
                    <a:pt x="2242419" y="298349"/>
                    <a:pt x="2237255" y="310816"/>
                    <a:pt x="2228063" y="320008"/>
                  </a:cubicBezTo>
                  <a:cubicBezTo>
                    <a:pt x="2218871" y="329199"/>
                    <a:pt x="2206404" y="334363"/>
                    <a:pt x="2193405" y="334363"/>
                  </a:cubicBezTo>
                  <a:lnTo>
                    <a:pt x="49013" y="334363"/>
                  </a:lnTo>
                  <a:cubicBezTo>
                    <a:pt x="21944" y="334363"/>
                    <a:pt x="0" y="312419"/>
                    <a:pt x="0" y="285350"/>
                  </a:cubicBezTo>
                  <a:lnTo>
                    <a:pt x="0" y="49013"/>
                  </a:lnTo>
                  <a:cubicBezTo>
                    <a:pt x="0" y="36014"/>
                    <a:pt x="5164" y="23547"/>
                    <a:pt x="14356" y="14356"/>
                  </a:cubicBezTo>
                  <a:cubicBezTo>
                    <a:pt x="23547" y="5164"/>
                    <a:pt x="36014" y="0"/>
                    <a:pt x="49013" y="0"/>
                  </a:cubicBezTo>
                  <a:close/>
                </a:path>
              </a:pathLst>
            </a:custGeom>
            <a:solidFill>
              <a:srgbClr val="4A894D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2242418" cy="3819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9088748" y="4666424"/>
            <a:ext cx="8909099" cy="124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Zweige wachsen eher waagrecht aus dem Stamm heraus</a:t>
            </a:r>
          </a:p>
        </p:txBody>
      </p:sp>
      <p:grpSp>
        <p:nvGrpSpPr>
          <p:cNvPr id="54" name="Group 54"/>
          <p:cNvGrpSpPr/>
          <p:nvPr/>
        </p:nvGrpSpPr>
        <p:grpSpPr>
          <a:xfrm>
            <a:off x="9282493" y="6072949"/>
            <a:ext cx="7736428" cy="1839845"/>
            <a:chOff x="0" y="0"/>
            <a:chExt cx="2153529" cy="512143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2153528" cy="512143"/>
            </a:xfrm>
            <a:custGeom>
              <a:avLst/>
              <a:gdLst/>
              <a:ahLst/>
              <a:cxnLst/>
              <a:rect l="l" t="t" r="r" b="b"/>
              <a:pathLst>
                <a:path w="2153528" h="512143">
                  <a:moveTo>
                    <a:pt x="51036" y="0"/>
                  </a:moveTo>
                  <a:lnTo>
                    <a:pt x="2102492" y="0"/>
                  </a:lnTo>
                  <a:cubicBezTo>
                    <a:pt x="2116028" y="0"/>
                    <a:pt x="2129009" y="5377"/>
                    <a:pt x="2138580" y="14948"/>
                  </a:cubicBezTo>
                  <a:cubicBezTo>
                    <a:pt x="2148151" y="24519"/>
                    <a:pt x="2153528" y="37501"/>
                    <a:pt x="2153528" y="51036"/>
                  </a:cubicBezTo>
                  <a:lnTo>
                    <a:pt x="2153528" y="461107"/>
                  </a:lnTo>
                  <a:cubicBezTo>
                    <a:pt x="2153528" y="489294"/>
                    <a:pt x="2130679" y="512143"/>
                    <a:pt x="2102492" y="512143"/>
                  </a:cubicBezTo>
                  <a:lnTo>
                    <a:pt x="51036" y="512143"/>
                  </a:lnTo>
                  <a:cubicBezTo>
                    <a:pt x="37501" y="512143"/>
                    <a:pt x="24519" y="506766"/>
                    <a:pt x="14948" y="497195"/>
                  </a:cubicBezTo>
                  <a:cubicBezTo>
                    <a:pt x="5377" y="487624"/>
                    <a:pt x="0" y="474643"/>
                    <a:pt x="0" y="461107"/>
                  </a:cubicBezTo>
                  <a:lnTo>
                    <a:pt x="0" y="51036"/>
                  </a:lnTo>
                  <a:cubicBezTo>
                    <a:pt x="0" y="37501"/>
                    <a:pt x="5377" y="24519"/>
                    <a:pt x="14948" y="14948"/>
                  </a:cubicBezTo>
                  <a:cubicBezTo>
                    <a:pt x="24519" y="5377"/>
                    <a:pt x="37501" y="0"/>
                    <a:pt x="51036" y="0"/>
                  </a:cubicBezTo>
                  <a:close/>
                </a:path>
              </a:pathLst>
            </a:custGeom>
            <a:solidFill>
              <a:srgbClr val="4A894D"/>
            </a:solidFill>
          </p:spPr>
        </p:sp>
        <p:sp>
          <p:nvSpPr>
            <p:cNvPr id="56" name="TextBox 56"/>
            <p:cNvSpPr txBox="1"/>
            <p:nvPr/>
          </p:nvSpPr>
          <p:spPr>
            <a:xfrm>
              <a:off x="0" y="-47625"/>
              <a:ext cx="2153529" cy="5597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9079223" y="6006274"/>
            <a:ext cx="8922518" cy="186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Nach der Samenreife fallen Samenschuppen ab, Zapfenspindel verbleibt mehrere Jahre am Ast</a:t>
            </a:r>
          </a:p>
        </p:txBody>
      </p:sp>
      <p:grpSp>
        <p:nvGrpSpPr>
          <p:cNvPr id="58" name="Group 58"/>
          <p:cNvGrpSpPr/>
          <p:nvPr/>
        </p:nvGrpSpPr>
        <p:grpSpPr>
          <a:xfrm>
            <a:off x="9292018" y="8046144"/>
            <a:ext cx="8238235" cy="1829831"/>
            <a:chOff x="0" y="0"/>
            <a:chExt cx="2293213" cy="509356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2293213" cy="509356"/>
            </a:xfrm>
            <a:custGeom>
              <a:avLst/>
              <a:gdLst/>
              <a:ahLst/>
              <a:cxnLst/>
              <a:rect l="l" t="t" r="r" b="b"/>
              <a:pathLst>
                <a:path w="2293213" h="509356">
                  <a:moveTo>
                    <a:pt x="47927" y="0"/>
                  </a:moveTo>
                  <a:lnTo>
                    <a:pt x="2245285" y="0"/>
                  </a:lnTo>
                  <a:cubicBezTo>
                    <a:pt x="2257996" y="0"/>
                    <a:pt x="2270187" y="5049"/>
                    <a:pt x="2279175" y="14038"/>
                  </a:cubicBezTo>
                  <a:cubicBezTo>
                    <a:pt x="2288163" y="23026"/>
                    <a:pt x="2293213" y="35216"/>
                    <a:pt x="2293213" y="47927"/>
                  </a:cubicBezTo>
                  <a:lnTo>
                    <a:pt x="2293213" y="461428"/>
                  </a:lnTo>
                  <a:cubicBezTo>
                    <a:pt x="2293213" y="474139"/>
                    <a:pt x="2288163" y="486330"/>
                    <a:pt x="2279175" y="495318"/>
                  </a:cubicBezTo>
                  <a:cubicBezTo>
                    <a:pt x="2270187" y="504306"/>
                    <a:pt x="2257996" y="509356"/>
                    <a:pt x="2245285" y="509356"/>
                  </a:cubicBezTo>
                  <a:lnTo>
                    <a:pt x="47927" y="509356"/>
                  </a:lnTo>
                  <a:cubicBezTo>
                    <a:pt x="35216" y="509356"/>
                    <a:pt x="23026" y="504306"/>
                    <a:pt x="14038" y="495318"/>
                  </a:cubicBezTo>
                  <a:cubicBezTo>
                    <a:pt x="5049" y="486330"/>
                    <a:pt x="0" y="474139"/>
                    <a:pt x="0" y="461428"/>
                  </a:cubicBezTo>
                  <a:lnTo>
                    <a:pt x="0" y="47927"/>
                  </a:lnTo>
                  <a:cubicBezTo>
                    <a:pt x="0" y="35216"/>
                    <a:pt x="5049" y="23026"/>
                    <a:pt x="14038" y="14038"/>
                  </a:cubicBezTo>
                  <a:cubicBezTo>
                    <a:pt x="23026" y="5049"/>
                    <a:pt x="35216" y="0"/>
                    <a:pt x="47927" y="0"/>
                  </a:cubicBezTo>
                  <a:close/>
                </a:path>
              </a:pathLst>
            </a:custGeom>
            <a:solidFill>
              <a:srgbClr val="4A894D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47625"/>
              <a:ext cx="2293213" cy="5569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1" name="TextBox 61"/>
          <p:cNvSpPr txBox="1"/>
          <p:nvPr/>
        </p:nvSpPr>
        <p:spPr>
          <a:xfrm>
            <a:off x="9088748" y="8012250"/>
            <a:ext cx="8909099" cy="186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weiche, flache Nadeln, seitlich angeordnet, wachsen ohne Stiel direkt aus dem Ast heraus</a:t>
            </a:r>
          </a:p>
        </p:txBody>
      </p:sp>
      <p:grpSp>
        <p:nvGrpSpPr>
          <p:cNvPr id="62" name="Group 62"/>
          <p:cNvGrpSpPr/>
          <p:nvPr/>
        </p:nvGrpSpPr>
        <p:grpSpPr>
          <a:xfrm>
            <a:off x="9282493" y="3914031"/>
            <a:ext cx="7861880" cy="633887"/>
            <a:chOff x="0" y="0"/>
            <a:chExt cx="2188450" cy="17645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2188450" cy="176450"/>
            </a:xfrm>
            <a:custGeom>
              <a:avLst/>
              <a:gdLst/>
              <a:ahLst/>
              <a:cxnLst/>
              <a:rect l="l" t="t" r="r" b="b"/>
              <a:pathLst>
                <a:path w="2188450" h="176450">
                  <a:moveTo>
                    <a:pt x="50222" y="0"/>
                  </a:moveTo>
                  <a:lnTo>
                    <a:pt x="2138228" y="0"/>
                  </a:lnTo>
                  <a:cubicBezTo>
                    <a:pt x="2151547" y="0"/>
                    <a:pt x="2164322" y="5291"/>
                    <a:pt x="2173740" y="14710"/>
                  </a:cubicBezTo>
                  <a:cubicBezTo>
                    <a:pt x="2183158" y="24128"/>
                    <a:pt x="2188450" y="36902"/>
                    <a:pt x="2188450" y="50222"/>
                  </a:cubicBezTo>
                  <a:lnTo>
                    <a:pt x="2188450" y="126228"/>
                  </a:lnTo>
                  <a:cubicBezTo>
                    <a:pt x="2188450" y="153965"/>
                    <a:pt x="2165964" y="176450"/>
                    <a:pt x="2138228" y="176450"/>
                  </a:cubicBezTo>
                  <a:lnTo>
                    <a:pt x="50222" y="176450"/>
                  </a:lnTo>
                  <a:cubicBezTo>
                    <a:pt x="22485" y="176450"/>
                    <a:pt x="0" y="153965"/>
                    <a:pt x="0" y="126228"/>
                  </a:cubicBezTo>
                  <a:lnTo>
                    <a:pt x="0" y="50222"/>
                  </a:lnTo>
                  <a:cubicBezTo>
                    <a:pt x="0" y="22485"/>
                    <a:pt x="22485" y="0"/>
                    <a:pt x="50222" y="0"/>
                  </a:cubicBezTo>
                  <a:close/>
                </a:path>
              </a:pathLst>
            </a:custGeom>
            <a:solidFill>
              <a:srgbClr val="4A894D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2188450" cy="224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5" name="TextBox 65"/>
          <p:cNvSpPr txBox="1"/>
          <p:nvPr/>
        </p:nvSpPr>
        <p:spPr>
          <a:xfrm>
            <a:off x="9079223" y="3870612"/>
            <a:ext cx="8180077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Zapfen stehen waagrecht nach oben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7B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966" y="368338"/>
            <a:ext cx="17411658" cy="947657"/>
            <a:chOff x="0" y="0"/>
            <a:chExt cx="4846746" cy="2637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6746" cy="263792"/>
            </a:xfrm>
            <a:custGeom>
              <a:avLst/>
              <a:gdLst/>
              <a:ahLst/>
              <a:cxnLst/>
              <a:rect l="l" t="t" r="r" b="b"/>
              <a:pathLst>
                <a:path w="4846746" h="263792">
                  <a:moveTo>
                    <a:pt x="22677" y="0"/>
                  </a:moveTo>
                  <a:lnTo>
                    <a:pt x="4824069" y="0"/>
                  </a:lnTo>
                  <a:cubicBezTo>
                    <a:pt x="4836594" y="0"/>
                    <a:pt x="4846746" y="10153"/>
                    <a:pt x="4846746" y="22677"/>
                  </a:cubicBezTo>
                  <a:lnTo>
                    <a:pt x="4846746" y="241115"/>
                  </a:lnTo>
                  <a:cubicBezTo>
                    <a:pt x="4846746" y="253639"/>
                    <a:pt x="4836594" y="263792"/>
                    <a:pt x="4824069" y="263792"/>
                  </a:cubicBezTo>
                  <a:lnTo>
                    <a:pt x="22677" y="263792"/>
                  </a:lnTo>
                  <a:cubicBezTo>
                    <a:pt x="10153" y="263792"/>
                    <a:pt x="0" y="253639"/>
                    <a:pt x="0" y="241115"/>
                  </a:cubicBezTo>
                  <a:lnTo>
                    <a:pt x="0" y="22677"/>
                  </a:lnTo>
                  <a:cubicBezTo>
                    <a:pt x="0" y="10153"/>
                    <a:pt x="10153" y="0"/>
                    <a:pt x="22677" y="0"/>
                  </a:cubicBezTo>
                  <a:close/>
                </a:path>
              </a:pathLst>
            </a:custGeom>
            <a:solidFill>
              <a:srgbClr val="3D6C3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6746" cy="3018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69300" y="1511277"/>
            <a:ext cx="12819845" cy="930971"/>
            <a:chOff x="0" y="0"/>
            <a:chExt cx="3568559" cy="2591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68559" cy="259147"/>
            </a:xfrm>
            <a:custGeom>
              <a:avLst/>
              <a:gdLst/>
              <a:ahLst/>
              <a:cxnLst/>
              <a:rect l="l" t="t" r="r" b="b"/>
              <a:pathLst>
                <a:path w="3568559" h="259147">
                  <a:moveTo>
                    <a:pt x="30799" y="0"/>
                  </a:moveTo>
                  <a:lnTo>
                    <a:pt x="3537760" y="0"/>
                  </a:lnTo>
                  <a:cubicBezTo>
                    <a:pt x="3545929" y="0"/>
                    <a:pt x="3553763" y="3245"/>
                    <a:pt x="3559539" y="9021"/>
                  </a:cubicBezTo>
                  <a:cubicBezTo>
                    <a:pt x="3565315" y="14797"/>
                    <a:pt x="3568559" y="22631"/>
                    <a:pt x="3568559" y="30799"/>
                  </a:cubicBezTo>
                  <a:lnTo>
                    <a:pt x="3568559" y="228348"/>
                  </a:lnTo>
                  <a:cubicBezTo>
                    <a:pt x="3568559" y="245358"/>
                    <a:pt x="3554770" y="259147"/>
                    <a:pt x="3537760" y="259147"/>
                  </a:cubicBezTo>
                  <a:lnTo>
                    <a:pt x="30799" y="259147"/>
                  </a:lnTo>
                  <a:cubicBezTo>
                    <a:pt x="22631" y="259147"/>
                    <a:pt x="14797" y="255902"/>
                    <a:pt x="9021" y="250126"/>
                  </a:cubicBezTo>
                  <a:cubicBezTo>
                    <a:pt x="3245" y="244350"/>
                    <a:pt x="0" y="236517"/>
                    <a:pt x="0" y="228348"/>
                  </a:cubicBezTo>
                  <a:lnTo>
                    <a:pt x="0" y="30799"/>
                  </a:lnTo>
                  <a:cubicBezTo>
                    <a:pt x="0" y="13789"/>
                    <a:pt x="13789" y="0"/>
                    <a:pt x="30799" y="0"/>
                  </a:cubicBezTo>
                  <a:close/>
                </a:path>
              </a:pathLst>
            </a:custGeom>
            <a:solidFill>
              <a:srgbClr val="A4705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568559" cy="3067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04966" y="2786846"/>
            <a:ext cx="4825138" cy="685578"/>
            <a:chOff x="0" y="0"/>
            <a:chExt cx="1343136" cy="19083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43136" cy="190839"/>
            </a:xfrm>
            <a:custGeom>
              <a:avLst/>
              <a:gdLst/>
              <a:ahLst/>
              <a:cxnLst/>
              <a:rect l="l" t="t" r="r" b="b"/>
              <a:pathLst>
                <a:path w="1343136" h="190839">
                  <a:moveTo>
                    <a:pt x="81829" y="0"/>
                  </a:moveTo>
                  <a:lnTo>
                    <a:pt x="1261306" y="0"/>
                  </a:lnTo>
                  <a:cubicBezTo>
                    <a:pt x="1283009" y="0"/>
                    <a:pt x="1303822" y="8621"/>
                    <a:pt x="1319168" y="23967"/>
                  </a:cubicBezTo>
                  <a:cubicBezTo>
                    <a:pt x="1334514" y="39313"/>
                    <a:pt x="1343136" y="60127"/>
                    <a:pt x="1343136" y="81829"/>
                  </a:cubicBezTo>
                  <a:lnTo>
                    <a:pt x="1343136" y="109010"/>
                  </a:lnTo>
                  <a:cubicBezTo>
                    <a:pt x="1343136" y="154203"/>
                    <a:pt x="1306499" y="190839"/>
                    <a:pt x="1261306" y="190839"/>
                  </a:cubicBezTo>
                  <a:lnTo>
                    <a:pt x="81829" y="190839"/>
                  </a:lnTo>
                  <a:cubicBezTo>
                    <a:pt x="60127" y="190839"/>
                    <a:pt x="39313" y="182218"/>
                    <a:pt x="23967" y="166872"/>
                  </a:cubicBezTo>
                  <a:cubicBezTo>
                    <a:pt x="8621" y="151526"/>
                    <a:pt x="0" y="130712"/>
                    <a:pt x="0" y="109010"/>
                  </a:cubicBezTo>
                  <a:lnTo>
                    <a:pt x="0" y="81829"/>
                  </a:lnTo>
                  <a:cubicBezTo>
                    <a:pt x="0" y="60127"/>
                    <a:pt x="8621" y="39313"/>
                    <a:pt x="23967" y="23967"/>
                  </a:cubicBezTo>
                  <a:cubicBezTo>
                    <a:pt x="39313" y="8621"/>
                    <a:pt x="60127" y="0"/>
                    <a:pt x="81829" y="0"/>
                  </a:cubicBezTo>
                  <a:close/>
                </a:path>
              </a:pathLst>
            </a:custGeom>
            <a:solidFill>
              <a:srgbClr val="80513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343136" cy="238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43016" y="3619500"/>
            <a:ext cx="8449003" cy="685578"/>
            <a:chOff x="0" y="0"/>
            <a:chExt cx="2351882" cy="19083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51882" cy="190839"/>
            </a:xfrm>
            <a:custGeom>
              <a:avLst/>
              <a:gdLst/>
              <a:ahLst/>
              <a:cxnLst/>
              <a:rect l="l" t="t" r="r" b="b"/>
              <a:pathLst>
                <a:path w="2351882" h="190839">
                  <a:moveTo>
                    <a:pt x="46732" y="0"/>
                  </a:moveTo>
                  <a:lnTo>
                    <a:pt x="2305151" y="0"/>
                  </a:lnTo>
                  <a:cubicBezTo>
                    <a:pt x="2330960" y="0"/>
                    <a:pt x="2351882" y="20923"/>
                    <a:pt x="2351882" y="46732"/>
                  </a:cubicBezTo>
                  <a:lnTo>
                    <a:pt x="2351882" y="144107"/>
                  </a:lnTo>
                  <a:cubicBezTo>
                    <a:pt x="2351882" y="169916"/>
                    <a:pt x="2330960" y="190839"/>
                    <a:pt x="2305151" y="190839"/>
                  </a:cubicBezTo>
                  <a:lnTo>
                    <a:pt x="46732" y="190839"/>
                  </a:lnTo>
                  <a:cubicBezTo>
                    <a:pt x="20923" y="190839"/>
                    <a:pt x="0" y="169916"/>
                    <a:pt x="0" y="144107"/>
                  </a:cubicBezTo>
                  <a:lnTo>
                    <a:pt x="0" y="46732"/>
                  </a:lnTo>
                  <a:cubicBezTo>
                    <a:pt x="0" y="20923"/>
                    <a:pt x="20923" y="0"/>
                    <a:pt x="46732" y="0"/>
                  </a:cubicBezTo>
                  <a:close/>
                </a:path>
              </a:pathLst>
            </a:custGeom>
            <a:solidFill>
              <a:srgbClr val="80513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351882" cy="238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200921" y="7492163"/>
            <a:ext cx="13715479" cy="2299537"/>
            <a:chOff x="0" y="0"/>
            <a:chExt cx="3817870" cy="64010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817870" cy="640104"/>
            </a:xfrm>
            <a:custGeom>
              <a:avLst/>
              <a:gdLst/>
              <a:ahLst/>
              <a:cxnLst/>
              <a:rect l="l" t="t" r="r" b="b"/>
              <a:pathLst>
                <a:path w="3817870" h="640104">
                  <a:moveTo>
                    <a:pt x="28788" y="0"/>
                  </a:moveTo>
                  <a:lnTo>
                    <a:pt x="3789082" y="0"/>
                  </a:lnTo>
                  <a:cubicBezTo>
                    <a:pt x="3804981" y="0"/>
                    <a:pt x="3817870" y="12889"/>
                    <a:pt x="3817870" y="28788"/>
                  </a:cubicBezTo>
                  <a:lnTo>
                    <a:pt x="3817870" y="611316"/>
                  </a:lnTo>
                  <a:cubicBezTo>
                    <a:pt x="3817870" y="618951"/>
                    <a:pt x="3814837" y="626274"/>
                    <a:pt x="3809438" y="631672"/>
                  </a:cubicBezTo>
                  <a:cubicBezTo>
                    <a:pt x="3804039" y="637071"/>
                    <a:pt x="3796717" y="640104"/>
                    <a:pt x="3789082" y="640104"/>
                  </a:cubicBezTo>
                  <a:lnTo>
                    <a:pt x="28788" y="640104"/>
                  </a:lnTo>
                  <a:cubicBezTo>
                    <a:pt x="12889" y="640104"/>
                    <a:pt x="0" y="627215"/>
                    <a:pt x="0" y="611316"/>
                  </a:cubicBezTo>
                  <a:lnTo>
                    <a:pt x="0" y="28788"/>
                  </a:lnTo>
                  <a:cubicBezTo>
                    <a:pt x="0" y="12889"/>
                    <a:pt x="12889" y="0"/>
                    <a:pt x="28788" y="0"/>
                  </a:cubicBezTo>
                  <a:close/>
                </a:path>
              </a:pathLst>
            </a:custGeom>
            <a:solidFill>
              <a:srgbClr val="A4705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817870" cy="6877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3299206" y="2933700"/>
            <a:ext cx="4836394" cy="3433839"/>
          </a:xfrm>
          <a:custGeom>
            <a:avLst/>
            <a:gdLst/>
            <a:ahLst/>
            <a:cxnLst/>
            <a:rect l="l" t="t" r="r" b="b"/>
            <a:pathLst>
              <a:path w="4836394" h="3433839">
                <a:moveTo>
                  <a:pt x="0" y="0"/>
                </a:moveTo>
                <a:lnTo>
                  <a:pt x="4836393" y="0"/>
                </a:lnTo>
                <a:lnTo>
                  <a:pt x="4836393" y="3433840"/>
                </a:lnTo>
                <a:lnTo>
                  <a:pt x="0" y="3433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2924493" y="1589412"/>
            <a:ext cx="12564652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Mit seinen </a:t>
            </a:r>
            <a:r>
              <a:rPr lang="en-US" sz="39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Wurzeln</a:t>
            </a:r>
            <a:r>
              <a:rPr lang="en-US" sz="39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ist ein Baum </a:t>
            </a:r>
            <a:r>
              <a:rPr lang="en-US" sz="39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im Boden verankert.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87832" y="389119"/>
            <a:ext cx="16728792" cy="960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6"/>
              </a:lnSpc>
            </a:pPr>
            <a:r>
              <a:rPr lang="en-US" sz="6299" spc="-75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WURZELSYSTEME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79209" y="2742285"/>
            <a:ext cx="4763825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Man unterscheidet:</a:t>
            </a:r>
            <a:r>
              <a:rPr lang="en-US" sz="39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504166" y="7581900"/>
            <a:ext cx="13488434" cy="209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Mit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seinen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Feinwurzeln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saugt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der Baum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lebensnotwendige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Nährstoffe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und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Wasser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aus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dem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Boden.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Diese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werden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zu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den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Blättern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weitergeleitet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</a:p>
        </p:txBody>
      </p:sp>
      <p:grpSp>
        <p:nvGrpSpPr>
          <p:cNvPr id="37" name="Group 11"/>
          <p:cNvGrpSpPr/>
          <p:nvPr/>
        </p:nvGrpSpPr>
        <p:grpSpPr>
          <a:xfrm>
            <a:off x="838200" y="4534122"/>
            <a:ext cx="12192000" cy="685578"/>
            <a:chOff x="0" y="0"/>
            <a:chExt cx="2351882" cy="190839"/>
          </a:xfrm>
        </p:grpSpPr>
        <p:sp>
          <p:nvSpPr>
            <p:cNvPr id="38" name="Freeform 12"/>
            <p:cNvSpPr/>
            <p:nvPr/>
          </p:nvSpPr>
          <p:spPr>
            <a:xfrm>
              <a:off x="0" y="0"/>
              <a:ext cx="2351882" cy="190839"/>
            </a:xfrm>
            <a:custGeom>
              <a:avLst/>
              <a:gdLst/>
              <a:ahLst/>
              <a:cxnLst/>
              <a:rect l="l" t="t" r="r" b="b"/>
              <a:pathLst>
                <a:path w="2351882" h="190839">
                  <a:moveTo>
                    <a:pt x="46732" y="0"/>
                  </a:moveTo>
                  <a:lnTo>
                    <a:pt x="2305151" y="0"/>
                  </a:lnTo>
                  <a:cubicBezTo>
                    <a:pt x="2330960" y="0"/>
                    <a:pt x="2351882" y="20923"/>
                    <a:pt x="2351882" y="46732"/>
                  </a:cubicBezTo>
                  <a:lnTo>
                    <a:pt x="2351882" y="144107"/>
                  </a:lnTo>
                  <a:cubicBezTo>
                    <a:pt x="2351882" y="169916"/>
                    <a:pt x="2330960" y="190839"/>
                    <a:pt x="2305151" y="190839"/>
                  </a:cubicBezTo>
                  <a:lnTo>
                    <a:pt x="46732" y="190839"/>
                  </a:lnTo>
                  <a:cubicBezTo>
                    <a:pt x="20923" y="190839"/>
                    <a:pt x="0" y="169916"/>
                    <a:pt x="0" y="144107"/>
                  </a:cubicBezTo>
                  <a:lnTo>
                    <a:pt x="0" y="46732"/>
                  </a:lnTo>
                  <a:cubicBezTo>
                    <a:pt x="0" y="20923"/>
                    <a:pt x="20923" y="0"/>
                    <a:pt x="46732" y="0"/>
                  </a:cubicBezTo>
                  <a:close/>
                </a:path>
              </a:pathLst>
            </a:custGeom>
            <a:solidFill>
              <a:srgbClr val="805131"/>
            </a:solidFill>
          </p:spPr>
        </p:sp>
        <p:sp>
          <p:nvSpPr>
            <p:cNvPr id="39" name="TextBox 13"/>
            <p:cNvSpPr txBox="1"/>
            <p:nvPr/>
          </p:nvSpPr>
          <p:spPr>
            <a:xfrm>
              <a:off x="0" y="-47625"/>
              <a:ext cx="2351882" cy="238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0" name="Group 11"/>
          <p:cNvGrpSpPr/>
          <p:nvPr/>
        </p:nvGrpSpPr>
        <p:grpSpPr>
          <a:xfrm>
            <a:off x="838200" y="5448522"/>
            <a:ext cx="8449003" cy="685578"/>
            <a:chOff x="0" y="0"/>
            <a:chExt cx="2351882" cy="190839"/>
          </a:xfrm>
        </p:grpSpPr>
        <p:sp>
          <p:nvSpPr>
            <p:cNvPr id="41" name="Freeform 12"/>
            <p:cNvSpPr/>
            <p:nvPr/>
          </p:nvSpPr>
          <p:spPr>
            <a:xfrm>
              <a:off x="0" y="0"/>
              <a:ext cx="2351882" cy="190839"/>
            </a:xfrm>
            <a:custGeom>
              <a:avLst/>
              <a:gdLst/>
              <a:ahLst/>
              <a:cxnLst/>
              <a:rect l="l" t="t" r="r" b="b"/>
              <a:pathLst>
                <a:path w="2351882" h="190839">
                  <a:moveTo>
                    <a:pt x="46732" y="0"/>
                  </a:moveTo>
                  <a:lnTo>
                    <a:pt x="2305151" y="0"/>
                  </a:lnTo>
                  <a:cubicBezTo>
                    <a:pt x="2330960" y="0"/>
                    <a:pt x="2351882" y="20923"/>
                    <a:pt x="2351882" y="46732"/>
                  </a:cubicBezTo>
                  <a:lnTo>
                    <a:pt x="2351882" y="144107"/>
                  </a:lnTo>
                  <a:cubicBezTo>
                    <a:pt x="2351882" y="169916"/>
                    <a:pt x="2330960" y="190839"/>
                    <a:pt x="2305151" y="190839"/>
                  </a:cubicBezTo>
                  <a:lnTo>
                    <a:pt x="46732" y="190839"/>
                  </a:lnTo>
                  <a:cubicBezTo>
                    <a:pt x="20923" y="190839"/>
                    <a:pt x="0" y="169916"/>
                    <a:pt x="0" y="144107"/>
                  </a:cubicBezTo>
                  <a:lnTo>
                    <a:pt x="0" y="46732"/>
                  </a:lnTo>
                  <a:cubicBezTo>
                    <a:pt x="0" y="20923"/>
                    <a:pt x="20923" y="0"/>
                    <a:pt x="46732" y="0"/>
                  </a:cubicBezTo>
                  <a:close/>
                </a:path>
              </a:pathLst>
            </a:custGeom>
            <a:solidFill>
              <a:srgbClr val="805131"/>
            </a:solidFill>
          </p:spPr>
        </p:sp>
        <p:sp>
          <p:nvSpPr>
            <p:cNvPr id="42" name="TextBox 13"/>
            <p:cNvSpPr txBox="1"/>
            <p:nvPr/>
          </p:nvSpPr>
          <p:spPr>
            <a:xfrm>
              <a:off x="0" y="-47625"/>
              <a:ext cx="2351882" cy="238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3" name="Group 11"/>
          <p:cNvGrpSpPr/>
          <p:nvPr/>
        </p:nvGrpSpPr>
        <p:grpSpPr>
          <a:xfrm>
            <a:off x="838200" y="6362922"/>
            <a:ext cx="8449003" cy="685578"/>
            <a:chOff x="0" y="0"/>
            <a:chExt cx="2351882" cy="190839"/>
          </a:xfrm>
        </p:grpSpPr>
        <p:sp>
          <p:nvSpPr>
            <p:cNvPr id="44" name="Freeform 12"/>
            <p:cNvSpPr/>
            <p:nvPr/>
          </p:nvSpPr>
          <p:spPr>
            <a:xfrm>
              <a:off x="0" y="0"/>
              <a:ext cx="2351882" cy="190839"/>
            </a:xfrm>
            <a:custGeom>
              <a:avLst/>
              <a:gdLst/>
              <a:ahLst/>
              <a:cxnLst/>
              <a:rect l="l" t="t" r="r" b="b"/>
              <a:pathLst>
                <a:path w="2351882" h="190839">
                  <a:moveTo>
                    <a:pt x="46732" y="0"/>
                  </a:moveTo>
                  <a:lnTo>
                    <a:pt x="2305151" y="0"/>
                  </a:lnTo>
                  <a:cubicBezTo>
                    <a:pt x="2330960" y="0"/>
                    <a:pt x="2351882" y="20923"/>
                    <a:pt x="2351882" y="46732"/>
                  </a:cubicBezTo>
                  <a:lnTo>
                    <a:pt x="2351882" y="144107"/>
                  </a:lnTo>
                  <a:cubicBezTo>
                    <a:pt x="2351882" y="169916"/>
                    <a:pt x="2330960" y="190839"/>
                    <a:pt x="2305151" y="190839"/>
                  </a:cubicBezTo>
                  <a:lnTo>
                    <a:pt x="46732" y="190839"/>
                  </a:lnTo>
                  <a:cubicBezTo>
                    <a:pt x="20923" y="190839"/>
                    <a:pt x="0" y="169916"/>
                    <a:pt x="0" y="144107"/>
                  </a:cubicBezTo>
                  <a:lnTo>
                    <a:pt x="0" y="46732"/>
                  </a:lnTo>
                  <a:cubicBezTo>
                    <a:pt x="0" y="20923"/>
                    <a:pt x="20923" y="0"/>
                    <a:pt x="46732" y="0"/>
                  </a:cubicBezTo>
                  <a:close/>
                </a:path>
              </a:pathLst>
            </a:custGeom>
            <a:solidFill>
              <a:srgbClr val="805131"/>
            </a:solidFill>
          </p:spPr>
        </p:sp>
        <p:sp>
          <p:nvSpPr>
            <p:cNvPr id="45" name="TextBox 13"/>
            <p:cNvSpPr txBox="1"/>
            <p:nvPr/>
          </p:nvSpPr>
          <p:spPr>
            <a:xfrm>
              <a:off x="0" y="-47625"/>
              <a:ext cx="2351882" cy="238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609600" y="3469956"/>
            <a:ext cx="12689605" cy="3692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9" lvl="1" indent="-431800">
              <a:lnSpc>
                <a:spcPct val="150000"/>
              </a:lnSpc>
              <a:buFont typeface="Arial"/>
              <a:buChar char="•"/>
            </a:pPr>
            <a:r>
              <a:rPr lang="en-US" sz="3999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Flachwurzler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wie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z.B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. die </a:t>
            </a:r>
            <a:r>
              <a:rPr lang="en-US" sz="3999" dirty="0" smtClean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Fichte</a:t>
            </a:r>
            <a:endParaRPr lang="en-US" sz="3999" dirty="0" smtClean="0">
              <a:solidFill>
                <a:srgbClr val="FFFFFF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863599" lvl="1" indent="-431800" algn="l">
              <a:lnSpc>
                <a:spcPct val="150000"/>
              </a:lnSpc>
              <a:buFont typeface="Arial"/>
              <a:buChar char="•"/>
            </a:pPr>
            <a:r>
              <a:rPr lang="en-US" sz="3999" dirty="0" err="1" smtClean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Tiefwurzler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wie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z.B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. die Kiefer </a:t>
            </a:r>
            <a:r>
              <a:rPr lang="en-US" sz="3999" dirty="0" err="1" smtClean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oder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Rosskastanie</a:t>
            </a:r>
            <a:endParaRPr lang="en-US" sz="3999" dirty="0" smtClean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863599" lvl="1" indent="-431800" algn="l">
              <a:lnSpc>
                <a:spcPct val="150000"/>
              </a:lnSpc>
              <a:buFont typeface="Arial"/>
              <a:buChar char="•"/>
            </a:pPr>
            <a:r>
              <a:rPr lang="en-US" sz="3999" dirty="0" err="1" smtClean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Herzwurzler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wie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z.B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. die </a:t>
            </a:r>
            <a:r>
              <a:rPr lang="en-US" sz="3999" dirty="0" err="1" smtClean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Buche</a:t>
            </a:r>
            <a:endParaRPr lang="en-US" sz="3999" dirty="0" smtClean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863599" lvl="1" indent="-431800">
              <a:lnSpc>
                <a:spcPct val="150000"/>
              </a:lnSpc>
              <a:buFont typeface="Arial"/>
              <a:buChar char="•"/>
            </a:pPr>
            <a:r>
              <a:rPr lang="en-US" sz="3999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Pfahlwurzler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,</a:t>
            </a:r>
            <a:r>
              <a:rPr lang="en-US" sz="3999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wie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z.B</a:t>
            </a:r>
            <a:r>
              <a:rPr lang="en-US" sz="39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. die </a:t>
            </a:r>
            <a:r>
              <a:rPr lang="en-US" sz="3999" dirty="0" err="1" smtClean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Tanne</a:t>
            </a:r>
            <a:endParaRPr lang="en-US" sz="3999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7B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966" y="368338"/>
            <a:ext cx="17411658" cy="947657"/>
            <a:chOff x="0" y="0"/>
            <a:chExt cx="4846746" cy="2637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6746" cy="263792"/>
            </a:xfrm>
            <a:custGeom>
              <a:avLst/>
              <a:gdLst/>
              <a:ahLst/>
              <a:cxnLst/>
              <a:rect l="l" t="t" r="r" b="b"/>
              <a:pathLst>
                <a:path w="4846746" h="263792">
                  <a:moveTo>
                    <a:pt x="22677" y="0"/>
                  </a:moveTo>
                  <a:lnTo>
                    <a:pt x="4824069" y="0"/>
                  </a:lnTo>
                  <a:cubicBezTo>
                    <a:pt x="4836594" y="0"/>
                    <a:pt x="4846746" y="10153"/>
                    <a:pt x="4846746" y="22677"/>
                  </a:cubicBezTo>
                  <a:lnTo>
                    <a:pt x="4846746" y="241115"/>
                  </a:lnTo>
                  <a:cubicBezTo>
                    <a:pt x="4846746" y="253639"/>
                    <a:pt x="4836594" y="263792"/>
                    <a:pt x="4824069" y="263792"/>
                  </a:cubicBezTo>
                  <a:lnTo>
                    <a:pt x="22677" y="263792"/>
                  </a:lnTo>
                  <a:cubicBezTo>
                    <a:pt x="10153" y="263792"/>
                    <a:pt x="0" y="253639"/>
                    <a:pt x="0" y="241115"/>
                  </a:cubicBezTo>
                  <a:lnTo>
                    <a:pt x="0" y="22677"/>
                  </a:lnTo>
                  <a:cubicBezTo>
                    <a:pt x="0" y="10153"/>
                    <a:pt x="10153" y="0"/>
                    <a:pt x="22677" y="0"/>
                  </a:cubicBezTo>
                  <a:close/>
                </a:path>
              </a:pathLst>
            </a:custGeom>
            <a:solidFill>
              <a:srgbClr val="3D6C3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6746" cy="3018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04966" y="1703702"/>
            <a:ext cx="17411658" cy="2376264"/>
            <a:chOff x="0" y="0"/>
            <a:chExt cx="4846746" cy="66146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46746" cy="661462"/>
            </a:xfrm>
            <a:custGeom>
              <a:avLst/>
              <a:gdLst/>
              <a:ahLst/>
              <a:cxnLst/>
              <a:rect l="l" t="t" r="r" b="b"/>
              <a:pathLst>
                <a:path w="4846746" h="661462">
                  <a:moveTo>
                    <a:pt x="22677" y="0"/>
                  </a:moveTo>
                  <a:lnTo>
                    <a:pt x="4824069" y="0"/>
                  </a:lnTo>
                  <a:cubicBezTo>
                    <a:pt x="4836594" y="0"/>
                    <a:pt x="4846746" y="10153"/>
                    <a:pt x="4846746" y="22677"/>
                  </a:cubicBezTo>
                  <a:lnTo>
                    <a:pt x="4846746" y="638785"/>
                  </a:lnTo>
                  <a:cubicBezTo>
                    <a:pt x="4846746" y="651309"/>
                    <a:pt x="4836594" y="661462"/>
                    <a:pt x="4824069" y="661462"/>
                  </a:cubicBezTo>
                  <a:lnTo>
                    <a:pt x="22677" y="661462"/>
                  </a:lnTo>
                  <a:cubicBezTo>
                    <a:pt x="10153" y="661462"/>
                    <a:pt x="0" y="651309"/>
                    <a:pt x="0" y="638785"/>
                  </a:cubicBezTo>
                  <a:lnTo>
                    <a:pt x="0" y="22677"/>
                  </a:lnTo>
                  <a:cubicBezTo>
                    <a:pt x="0" y="10153"/>
                    <a:pt x="10153" y="0"/>
                    <a:pt x="22677" y="0"/>
                  </a:cubicBezTo>
                  <a:close/>
                </a:path>
              </a:pathLst>
            </a:custGeom>
            <a:solidFill>
              <a:srgbClr val="A4705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846746" cy="7090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04966" y="4422866"/>
            <a:ext cx="2497586" cy="644414"/>
            <a:chOff x="0" y="0"/>
            <a:chExt cx="695233" cy="1793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95233" cy="179380"/>
            </a:xfrm>
            <a:custGeom>
              <a:avLst/>
              <a:gdLst/>
              <a:ahLst/>
              <a:cxnLst/>
              <a:rect l="l" t="t" r="r" b="b"/>
              <a:pathLst>
                <a:path w="695233" h="179380">
                  <a:moveTo>
                    <a:pt x="89690" y="0"/>
                  </a:moveTo>
                  <a:lnTo>
                    <a:pt x="605543" y="0"/>
                  </a:lnTo>
                  <a:cubicBezTo>
                    <a:pt x="655078" y="0"/>
                    <a:pt x="695233" y="40156"/>
                    <a:pt x="695233" y="89690"/>
                  </a:cubicBezTo>
                  <a:lnTo>
                    <a:pt x="695233" y="89690"/>
                  </a:lnTo>
                  <a:cubicBezTo>
                    <a:pt x="695233" y="113478"/>
                    <a:pt x="685784" y="136291"/>
                    <a:pt x="668964" y="153111"/>
                  </a:cubicBezTo>
                  <a:cubicBezTo>
                    <a:pt x="652144" y="169931"/>
                    <a:pt x="629331" y="179380"/>
                    <a:pt x="605543" y="179380"/>
                  </a:cubicBezTo>
                  <a:lnTo>
                    <a:pt x="89690" y="179380"/>
                  </a:lnTo>
                  <a:cubicBezTo>
                    <a:pt x="65903" y="179380"/>
                    <a:pt x="43090" y="169931"/>
                    <a:pt x="26270" y="153111"/>
                  </a:cubicBezTo>
                  <a:cubicBezTo>
                    <a:pt x="9449" y="136291"/>
                    <a:pt x="0" y="113478"/>
                    <a:pt x="0" y="89690"/>
                  </a:cubicBezTo>
                  <a:lnTo>
                    <a:pt x="0" y="89690"/>
                  </a:lnTo>
                  <a:cubicBezTo>
                    <a:pt x="0" y="65903"/>
                    <a:pt x="9449" y="43090"/>
                    <a:pt x="26270" y="26270"/>
                  </a:cubicBezTo>
                  <a:cubicBezTo>
                    <a:pt x="43090" y="9449"/>
                    <a:pt x="65903" y="0"/>
                    <a:pt x="89690" y="0"/>
                  </a:cubicBezTo>
                  <a:close/>
                </a:path>
              </a:pathLst>
            </a:custGeom>
            <a:solidFill>
              <a:srgbClr val="80513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695233" cy="227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04966" y="5267305"/>
            <a:ext cx="10914291" cy="757770"/>
            <a:chOff x="0" y="0"/>
            <a:chExt cx="3038125" cy="21093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038125" cy="210935"/>
            </a:xfrm>
            <a:custGeom>
              <a:avLst/>
              <a:gdLst/>
              <a:ahLst/>
              <a:cxnLst/>
              <a:rect l="l" t="t" r="r" b="b"/>
              <a:pathLst>
                <a:path w="3038125" h="210935">
                  <a:moveTo>
                    <a:pt x="36176" y="0"/>
                  </a:moveTo>
                  <a:lnTo>
                    <a:pt x="3001949" y="0"/>
                  </a:lnTo>
                  <a:cubicBezTo>
                    <a:pt x="3011544" y="0"/>
                    <a:pt x="3020745" y="3811"/>
                    <a:pt x="3027530" y="10596"/>
                  </a:cubicBezTo>
                  <a:cubicBezTo>
                    <a:pt x="3034314" y="17380"/>
                    <a:pt x="3038125" y="26582"/>
                    <a:pt x="3038125" y="36176"/>
                  </a:cubicBezTo>
                  <a:lnTo>
                    <a:pt x="3038125" y="174758"/>
                  </a:lnTo>
                  <a:cubicBezTo>
                    <a:pt x="3038125" y="184353"/>
                    <a:pt x="3034314" y="193554"/>
                    <a:pt x="3027530" y="200339"/>
                  </a:cubicBezTo>
                  <a:cubicBezTo>
                    <a:pt x="3020745" y="207123"/>
                    <a:pt x="3011544" y="210935"/>
                    <a:pt x="3001949" y="210935"/>
                  </a:cubicBezTo>
                  <a:lnTo>
                    <a:pt x="36176" y="210935"/>
                  </a:lnTo>
                  <a:cubicBezTo>
                    <a:pt x="16197" y="210935"/>
                    <a:pt x="0" y="194738"/>
                    <a:pt x="0" y="174758"/>
                  </a:cubicBezTo>
                  <a:lnTo>
                    <a:pt x="0" y="36176"/>
                  </a:lnTo>
                  <a:cubicBezTo>
                    <a:pt x="0" y="26582"/>
                    <a:pt x="3811" y="17380"/>
                    <a:pt x="10596" y="10596"/>
                  </a:cubicBezTo>
                  <a:cubicBezTo>
                    <a:pt x="17380" y="3811"/>
                    <a:pt x="26582" y="0"/>
                    <a:pt x="36176" y="0"/>
                  </a:cubicBezTo>
                  <a:close/>
                </a:path>
              </a:pathLst>
            </a:custGeom>
            <a:solidFill>
              <a:srgbClr val="80513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038125" cy="258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04966" y="6196761"/>
            <a:ext cx="2497586" cy="757770"/>
            <a:chOff x="0" y="0"/>
            <a:chExt cx="695233" cy="21093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95233" cy="210935"/>
            </a:xfrm>
            <a:custGeom>
              <a:avLst/>
              <a:gdLst/>
              <a:ahLst/>
              <a:cxnLst/>
              <a:rect l="l" t="t" r="r" b="b"/>
              <a:pathLst>
                <a:path w="695233" h="210935">
                  <a:moveTo>
                    <a:pt x="105467" y="0"/>
                  </a:moveTo>
                  <a:lnTo>
                    <a:pt x="589766" y="0"/>
                  </a:lnTo>
                  <a:cubicBezTo>
                    <a:pt x="648014" y="0"/>
                    <a:pt x="695233" y="47219"/>
                    <a:pt x="695233" y="105467"/>
                  </a:cubicBezTo>
                  <a:lnTo>
                    <a:pt x="695233" y="105467"/>
                  </a:lnTo>
                  <a:cubicBezTo>
                    <a:pt x="695233" y="133439"/>
                    <a:pt x="684122" y="160265"/>
                    <a:pt x="664343" y="180044"/>
                  </a:cubicBezTo>
                  <a:cubicBezTo>
                    <a:pt x="644564" y="199823"/>
                    <a:pt x="617738" y="210935"/>
                    <a:pt x="589766" y="210935"/>
                  </a:cubicBezTo>
                  <a:lnTo>
                    <a:pt x="105467" y="210935"/>
                  </a:lnTo>
                  <a:cubicBezTo>
                    <a:pt x="47219" y="210935"/>
                    <a:pt x="0" y="163715"/>
                    <a:pt x="0" y="105467"/>
                  </a:cubicBezTo>
                  <a:lnTo>
                    <a:pt x="0" y="105467"/>
                  </a:lnTo>
                  <a:cubicBezTo>
                    <a:pt x="0" y="47219"/>
                    <a:pt x="47219" y="0"/>
                    <a:pt x="105467" y="0"/>
                  </a:cubicBezTo>
                  <a:close/>
                </a:path>
              </a:pathLst>
            </a:custGeom>
            <a:solidFill>
              <a:srgbClr val="805131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695233" cy="258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04966" y="7154556"/>
            <a:ext cx="10914291" cy="717001"/>
            <a:chOff x="0" y="0"/>
            <a:chExt cx="3038125" cy="19958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038125" cy="199586"/>
            </a:xfrm>
            <a:custGeom>
              <a:avLst/>
              <a:gdLst/>
              <a:ahLst/>
              <a:cxnLst/>
              <a:rect l="l" t="t" r="r" b="b"/>
              <a:pathLst>
                <a:path w="3038125" h="199586">
                  <a:moveTo>
                    <a:pt x="36176" y="0"/>
                  </a:moveTo>
                  <a:lnTo>
                    <a:pt x="3001949" y="0"/>
                  </a:lnTo>
                  <a:cubicBezTo>
                    <a:pt x="3011544" y="0"/>
                    <a:pt x="3020745" y="3811"/>
                    <a:pt x="3027530" y="10596"/>
                  </a:cubicBezTo>
                  <a:cubicBezTo>
                    <a:pt x="3034314" y="17380"/>
                    <a:pt x="3038125" y="26582"/>
                    <a:pt x="3038125" y="36176"/>
                  </a:cubicBezTo>
                  <a:lnTo>
                    <a:pt x="3038125" y="163410"/>
                  </a:lnTo>
                  <a:cubicBezTo>
                    <a:pt x="3038125" y="173004"/>
                    <a:pt x="3034314" y="182206"/>
                    <a:pt x="3027530" y="188990"/>
                  </a:cubicBezTo>
                  <a:cubicBezTo>
                    <a:pt x="3020745" y="195775"/>
                    <a:pt x="3011544" y="199586"/>
                    <a:pt x="3001949" y="199586"/>
                  </a:cubicBezTo>
                  <a:lnTo>
                    <a:pt x="36176" y="199586"/>
                  </a:lnTo>
                  <a:cubicBezTo>
                    <a:pt x="26582" y="199586"/>
                    <a:pt x="17380" y="195775"/>
                    <a:pt x="10596" y="188990"/>
                  </a:cubicBezTo>
                  <a:cubicBezTo>
                    <a:pt x="3811" y="182206"/>
                    <a:pt x="0" y="173004"/>
                    <a:pt x="0" y="163410"/>
                  </a:cubicBezTo>
                  <a:lnTo>
                    <a:pt x="0" y="36176"/>
                  </a:lnTo>
                  <a:cubicBezTo>
                    <a:pt x="0" y="26582"/>
                    <a:pt x="3811" y="17380"/>
                    <a:pt x="10596" y="10596"/>
                  </a:cubicBezTo>
                  <a:cubicBezTo>
                    <a:pt x="17380" y="3811"/>
                    <a:pt x="26582" y="0"/>
                    <a:pt x="36176" y="0"/>
                  </a:cubicBezTo>
                  <a:close/>
                </a:path>
              </a:pathLst>
            </a:custGeom>
            <a:solidFill>
              <a:srgbClr val="805131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038125" cy="247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989117" y="6196761"/>
            <a:ext cx="2834140" cy="717141"/>
            <a:chOff x="0" y="0"/>
            <a:chExt cx="788917" cy="19962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8917" cy="199625"/>
            </a:xfrm>
            <a:custGeom>
              <a:avLst/>
              <a:gdLst/>
              <a:ahLst/>
              <a:cxnLst/>
              <a:rect l="l" t="t" r="r" b="b"/>
              <a:pathLst>
                <a:path w="788917" h="199625">
                  <a:moveTo>
                    <a:pt x="99812" y="0"/>
                  </a:moveTo>
                  <a:lnTo>
                    <a:pt x="689105" y="0"/>
                  </a:lnTo>
                  <a:cubicBezTo>
                    <a:pt x="744230" y="0"/>
                    <a:pt x="788917" y="44688"/>
                    <a:pt x="788917" y="99812"/>
                  </a:cubicBezTo>
                  <a:lnTo>
                    <a:pt x="788917" y="99812"/>
                  </a:lnTo>
                  <a:cubicBezTo>
                    <a:pt x="788917" y="154937"/>
                    <a:pt x="744230" y="199625"/>
                    <a:pt x="689105" y="199625"/>
                  </a:cubicBezTo>
                  <a:lnTo>
                    <a:pt x="99812" y="199625"/>
                  </a:lnTo>
                  <a:cubicBezTo>
                    <a:pt x="44688" y="199625"/>
                    <a:pt x="0" y="154937"/>
                    <a:pt x="0" y="99812"/>
                  </a:cubicBezTo>
                  <a:lnTo>
                    <a:pt x="0" y="99812"/>
                  </a:lnTo>
                  <a:cubicBezTo>
                    <a:pt x="0" y="44688"/>
                    <a:pt x="44688" y="0"/>
                    <a:pt x="99812" y="0"/>
                  </a:cubicBezTo>
                  <a:close/>
                </a:path>
              </a:pathLst>
            </a:custGeom>
            <a:solidFill>
              <a:srgbClr val="805131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788917" cy="247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139106" y="6196761"/>
            <a:ext cx="2497586" cy="703688"/>
            <a:chOff x="0" y="0"/>
            <a:chExt cx="695233" cy="19588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95233" cy="195880"/>
            </a:xfrm>
            <a:custGeom>
              <a:avLst/>
              <a:gdLst/>
              <a:ahLst/>
              <a:cxnLst/>
              <a:rect l="l" t="t" r="r" b="b"/>
              <a:pathLst>
                <a:path w="695233" h="195880">
                  <a:moveTo>
                    <a:pt x="97940" y="0"/>
                  </a:moveTo>
                  <a:lnTo>
                    <a:pt x="597293" y="0"/>
                  </a:lnTo>
                  <a:cubicBezTo>
                    <a:pt x="651384" y="0"/>
                    <a:pt x="695233" y="43849"/>
                    <a:pt x="695233" y="97940"/>
                  </a:cubicBezTo>
                  <a:lnTo>
                    <a:pt x="695233" y="97940"/>
                  </a:lnTo>
                  <a:cubicBezTo>
                    <a:pt x="695233" y="152031"/>
                    <a:pt x="651384" y="195880"/>
                    <a:pt x="597293" y="195880"/>
                  </a:cubicBezTo>
                  <a:lnTo>
                    <a:pt x="97940" y="195880"/>
                  </a:lnTo>
                  <a:cubicBezTo>
                    <a:pt x="43849" y="195880"/>
                    <a:pt x="0" y="152031"/>
                    <a:pt x="0" y="97940"/>
                  </a:cubicBezTo>
                  <a:lnTo>
                    <a:pt x="0" y="97940"/>
                  </a:lnTo>
                  <a:cubicBezTo>
                    <a:pt x="0" y="43849"/>
                    <a:pt x="43849" y="0"/>
                    <a:pt x="97940" y="0"/>
                  </a:cubicBezTo>
                  <a:close/>
                </a:path>
              </a:pathLst>
            </a:custGeom>
            <a:solidFill>
              <a:srgbClr val="805131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695233" cy="243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23851" y="8109682"/>
            <a:ext cx="9440659" cy="717001"/>
            <a:chOff x="0" y="0"/>
            <a:chExt cx="2627922" cy="19958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627922" cy="199586"/>
            </a:xfrm>
            <a:custGeom>
              <a:avLst/>
              <a:gdLst/>
              <a:ahLst/>
              <a:cxnLst/>
              <a:rect l="l" t="t" r="r" b="b"/>
              <a:pathLst>
                <a:path w="2627922" h="199586">
                  <a:moveTo>
                    <a:pt x="41823" y="0"/>
                  </a:moveTo>
                  <a:lnTo>
                    <a:pt x="2586099" y="0"/>
                  </a:lnTo>
                  <a:cubicBezTo>
                    <a:pt x="2609197" y="0"/>
                    <a:pt x="2627922" y="18725"/>
                    <a:pt x="2627922" y="41823"/>
                  </a:cubicBezTo>
                  <a:lnTo>
                    <a:pt x="2627922" y="157763"/>
                  </a:lnTo>
                  <a:cubicBezTo>
                    <a:pt x="2627922" y="168855"/>
                    <a:pt x="2623516" y="179493"/>
                    <a:pt x="2615672" y="187336"/>
                  </a:cubicBezTo>
                  <a:cubicBezTo>
                    <a:pt x="2607829" y="195180"/>
                    <a:pt x="2597191" y="199586"/>
                    <a:pt x="2586099" y="199586"/>
                  </a:cubicBezTo>
                  <a:lnTo>
                    <a:pt x="41823" y="199586"/>
                  </a:lnTo>
                  <a:cubicBezTo>
                    <a:pt x="18725" y="199586"/>
                    <a:pt x="0" y="180861"/>
                    <a:pt x="0" y="157763"/>
                  </a:cubicBezTo>
                  <a:lnTo>
                    <a:pt x="0" y="41823"/>
                  </a:lnTo>
                  <a:cubicBezTo>
                    <a:pt x="0" y="18725"/>
                    <a:pt x="18725" y="0"/>
                    <a:pt x="41823" y="0"/>
                  </a:cubicBezTo>
                  <a:close/>
                </a:path>
              </a:pathLst>
            </a:custGeom>
            <a:solidFill>
              <a:srgbClr val="80513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2627922" cy="247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13559899" y="4296455"/>
            <a:ext cx="2931046" cy="5083311"/>
          </a:xfrm>
          <a:custGeom>
            <a:avLst/>
            <a:gdLst/>
            <a:ahLst/>
            <a:cxnLst/>
            <a:rect l="l" t="t" r="r" b="b"/>
            <a:pathLst>
              <a:path w="2931046" h="5083311">
                <a:moveTo>
                  <a:pt x="0" y="0"/>
                </a:moveTo>
                <a:lnTo>
                  <a:pt x="2931046" y="0"/>
                </a:lnTo>
                <a:lnTo>
                  <a:pt x="2931046" y="5083311"/>
                </a:lnTo>
                <a:lnTo>
                  <a:pt x="0" y="50833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560159" y="1781838"/>
            <a:ext cx="16699141" cy="209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Jede Laubbaumart hat spezifische Blätter (gekerbte, gelappte, fingerförmige, gebuchtete, gefingerte, gefiederte, paarig oder unpaarig gefiederte, dreizählige oder doppelt gefiederte).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04966" y="389119"/>
            <a:ext cx="17411658" cy="960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6"/>
              </a:lnSpc>
            </a:pPr>
            <a:r>
              <a:rPr lang="en-US" sz="6299" spc="-75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BLÄTTER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79209" y="4378305"/>
            <a:ext cx="1939952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Aufbau: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60159" y="5244670"/>
            <a:ext cx="10441674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Blattgrund (Verbindungsstelle mit der Pflanze)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60159" y="6174126"/>
            <a:ext cx="1959002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Blattstiel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60159" y="7131921"/>
            <a:ext cx="10441674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Blattspreite (oberer, flächiger Teil des Blattes)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244310" y="6174126"/>
            <a:ext cx="2578947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Blattspitze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413349" y="6149136"/>
            <a:ext cx="2242393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Blattrand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79044" y="8087047"/>
            <a:ext cx="10441674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Das Blatt ist mit Blattadern durchzogen.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7B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966" y="368338"/>
            <a:ext cx="17411658" cy="947657"/>
            <a:chOff x="0" y="0"/>
            <a:chExt cx="4846746" cy="2637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6746" cy="263792"/>
            </a:xfrm>
            <a:custGeom>
              <a:avLst/>
              <a:gdLst/>
              <a:ahLst/>
              <a:cxnLst/>
              <a:rect l="l" t="t" r="r" b="b"/>
              <a:pathLst>
                <a:path w="4846746" h="263792">
                  <a:moveTo>
                    <a:pt x="22677" y="0"/>
                  </a:moveTo>
                  <a:lnTo>
                    <a:pt x="4824069" y="0"/>
                  </a:lnTo>
                  <a:cubicBezTo>
                    <a:pt x="4836594" y="0"/>
                    <a:pt x="4846746" y="10153"/>
                    <a:pt x="4846746" y="22677"/>
                  </a:cubicBezTo>
                  <a:lnTo>
                    <a:pt x="4846746" y="241115"/>
                  </a:lnTo>
                  <a:cubicBezTo>
                    <a:pt x="4846746" y="253639"/>
                    <a:pt x="4836594" y="263792"/>
                    <a:pt x="4824069" y="263792"/>
                  </a:cubicBezTo>
                  <a:lnTo>
                    <a:pt x="22677" y="263792"/>
                  </a:lnTo>
                  <a:cubicBezTo>
                    <a:pt x="10153" y="263792"/>
                    <a:pt x="0" y="253639"/>
                    <a:pt x="0" y="241115"/>
                  </a:cubicBezTo>
                  <a:lnTo>
                    <a:pt x="0" y="22677"/>
                  </a:lnTo>
                  <a:cubicBezTo>
                    <a:pt x="0" y="10153"/>
                    <a:pt x="10153" y="0"/>
                    <a:pt x="22677" y="0"/>
                  </a:cubicBezTo>
                  <a:close/>
                </a:path>
              </a:pathLst>
            </a:custGeom>
            <a:solidFill>
              <a:srgbClr val="3D6C3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6746" cy="3018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04966" y="1492361"/>
            <a:ext cx="17411658" cy="1325359"/>
            <a:chOff x="0" y="0"/>
            <a:chExt cx="4846746" cy="36893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46746" cy="368930"/>
            </a:xfrm>
            <a:custGeom>
              <a:avLst/>
              <a:gdLst/>
              <a:ahLst/>
              <a:cxnLst/>
              <a:rect l="l" t="t" r="r" b="b"/>
              <a:pathLst>
                <a:path w="4846746" h="368930">
                  <a:moveTo>
                    <a:pt x="22677" y="0"/>
                  </a:moveTo>
                  <a:lnTo>
                    <a:pt x="4824069" y="0"/>
                  </a:lnTo>
                  <a:cubicBezTo>
                    <a:pt x="4836594" y="0"/>
                    <a:pt x="4846746" y="10153"/>
                    <a:pt x="4846746" y="22677"/>
                  </a:cubicBezTo>
                  <a:lnTo>
                    <a:pt x="4846746" y="346253"/>
                  </a:lnTo>
                  <a:cubicBezTo>
                    <a:pt x="4846746" y="358777"/>
                    <a:pt x="4836594" y="368930"/>
                    <a:pt x="4824069" y="368930"/>
                  </a:cubicBezTo>
                  <a:lnTo>
                    <a:pt x="22677" y="368930"/>
                  </a:lnTo>
                  <a:cubicBezTo>
                    <a:pt x="10153" y="368930"/>
                    <a:pt x="0" y="358777"/>
                    <a:pt x="0" y="346253"/>
                  </a:cubicBezTo>
                  <a:lnTo>
                    <a:pt x="0" y="22677"/>
                  </a:lnTo>
                  <a:cubicBezTo>
                    <a:pt x="0" y="10153"/>
                    <a:pt x="10153" y="0"/>
                    <a:pt x="22677" y="0"/>
                  </a:cubicBezTo>
                  <a:close/>
                </a:path>
              </a:pathLst>
            </a:custGeom>
            <a:solidFill>
              <a:srgbClr val="A4705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4846746" cy="464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9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02127" y="1430593"/>
            <a:ext cx="16954193" cy="186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Außen befindet sich die schützende </a:t>
            </a:r>
            <a:r>
              <a:rPr lang="en-US" sz="35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Cuticula</a:t>
            </a:r>
            <a:r>
              <a:rPr lang="en-US" sz="35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oder Wachsschicht, die umso dicker ist, je heißer das Wuchsgebiet ist. 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endParaRPr lang="en-US" sz="35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04966" y="389119"/>
            <a:ext cx="17411658" cy="960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6"/>
              </a:lnSpc>
            </a:pPr>
            <a:r>
              <a:rPr lang="en-US" sz="6299" spc="-75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BLATTAUFBAU IM QUERSCHNITT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04966" y="2960595"/>
            <a:ext cx="14606089" cy="732186"/>
            <a:chOff x="0" y="0"/>
            <a:chExt cx="4065782" cy="20381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65782" cy="203813"/>
            </a:xfrm>
            <a:custGeom>
              <a:avLst/>
              <a:gdLst/>
              <a:ahLst/>
              <a:cxnLst/>
              <a:rect l="l" t="t" r="r" b="b"/>
              <a:pathLst>
                <a:path w="4065782" h="203813">
                  <a:moveTo>
                    <a:pt x="27032" y="0"/>
                  </a:moveTo>
                  <a:lnTo>
                    <a:pt x="4038750" y="0"/>
                  </a:lnTo>
                  <a:cubicBezTo>
                    <a:pt x="4053679" y="0"/>
                    <a:pt x="4065782" y="12103"/>
                    <a:pt x="4065782" y="27032"/>
                  </a:cubicBezTo>
                  <a:lnTo>
                    <a:pt x="4065782" y="176780"/>
                  </a:lnTo>
                  <a:cubicBezTo>
                    <a:pt x="4065782" y="183950"/>
                    <a:pt x="4062934" y="190826"/>
                    <a:pt x="4057864" y="195895"/>
                  </a:cubicBezTo>
                  <a:cubicBezTo>
                    <a:pt x="4052795" y="200965"/>
                    <a:pt x="4045919" y="203813"/>
                    <a:pt x="4038750" y="203813"/>
                  </a:cubicBezTo>
                  <a:lnTo>
                    <a:pt x="27032" y="203813"/>
                  </a:lnTo>
                  <a:cubicBezTo>
                    <a:pt x="19863" y="203813"/>
                    <a:pt x="12987" y="200965"/>
                    <a:pt x="7918" y="195895"/>
                  </a:cubicBezTo>
                  <a:cubicBezTo>
                    <a:pt x="2848" y="190826"/>
                    <a:pt x="0" y="183950"/>
                    <a:pt x="0" y="176780"/>
                  </a:cubicBezTo>
                  <a:lnTo>
                    <a:pt x="0" y="27032"/>
                  </a:lnTo>
                  <a:cubicBezTo>
                    <a:pt x="0" y="19863"/>
                    <a:pt x="2848" y="12987"/>
                    <a:pt x="7918" y="7918"/>
                  </a:cubicBezTo>
                  <a:cubicBezTo>
                    <a:pt x="12987" y="2848"/>
                    <a:pt x="19863" y="0"/>
                    <a:pt x="27032" y="0"/>
                  </a:cubicBezTo>
                  <a:close/>
                </a:path>
              </a:pathLst>
            </a:custGeom>
            <a:solidFill>
              <a:srgbClr val="A4705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95250"/>
              <a:ext cx="4065782" cy="299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9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60159" y="2943480"/>
            <a:ext cx="16954193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Dann folgt die </a:t>
            </a:r>
            <a:r>
              <a:rPr lang="en-US" sz="35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Epidermis</a:t>
            </a:r>
            <a:r>
              <a:rPr lang="en-US" sz="35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, die das Blatt vor äußeren Einflüssen schützt.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04966" y="3835655"/>
            <a:ext cx="17411658" cy="2037824"/>
            <a:chOff x="0" y="0"/>
            <a:chExt cx="4846746" cy="56725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46746" cy="567253"/>
            </a:xfrm>
            <a:custGeom>
              <a:avLst/>
              <a:gdLst/>
              <a:ahLst/>
              <a:cxnLst/>
              <a:rect l="l" t="t" r="r" b="b"/>
              <a:pathLst>
                <a:path w="4846746" h="567253">
                  <a:moveTo>
                    <a:pt x="22677" y="0"/>
                  </a:moveTo>
                  <a:lnTo>
                    <a:pt x="4824069" y="0"/>
                  </a:lnTo>
                  <a:cubicBezTo>
                    <a:pt x="4836594" y="0"/>
                    <a:pt x="4846746" y="10153"/>
                    <a:pt x="4846746" y="22677"/>
                  </a:cubicBezTo>
                  <a:lnTo>
                    <a:pt x="4846746" y="544576"/>
                  </a:lnTo>
                  <a:cubicBezTo>
                    <a:pt x="4846746" y="557100"/>
                    <a:pt x="4836594" y="567253"/>
                    <a:pt x="4824069" y="567253"/>
                  </a:cubicBezTo>
                  <a:lnTo>
                    <a:pt x="22677" y="567253"/>
                  </a:lnTo>
                  <a:cubicBezTo>
                    <a:pt x="10153" y="567253"/>
                    <a:pt x="0" y="557100"/>
                    <a:pt x="0" y="544576"/>
                  </a:cubicBezTo>
                  <a:lnTo>
                    <a:pt x="0" y="22677"/>
                  </a:lnTo>
                  <a:cubicBezTo>
                    <a:pt x="0" y="10153"/>
                    <a:pt x="10153" y="0"/>
                    <a:pt x="22677" y="0"/>
                  </a:cubicBezTo>
                  <a:close/>
                </a:path>
              </a:pathLst>
            </a:custGeom>
            <a:solidFill>
              <a:srgbClr val="A4705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95250"/>
              <a:ext cx="4846746" cy="662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9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60159" y="3856641"/>
            <a:ext cx="16954193" cy="2482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Unmittelbar</a:t>
            </a:r>
            <a:r>
              <a:rPr lang="en-US" sz="35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darunter</a:t>
            </a:r>
            <a:r>
              <a:rPr lang="en-US" sz="35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befindet</a:t>
            </a:r>
            <a:r>
              <a:rPr lang="en-US" sz="35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sich</a:t>
            </a:r>
            <a:r>
              <a:rPr lang="en-US" sz="35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das </a:t>
            </a:r>
            <a:r>
              <a:rPr lang="en-US" sz="3500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Palisadengewebe</a:t>
            </a:r>
            <a:r>
              <a:rPr lang="en-US" sz="35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, in </a:t>
            </a:r>
            <a:r>
              <a:rPr lang="en-US" sz="35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welchem</a:t>
            </a:r>
            <a:r>
              <a:rPr lang="en-US" sz="35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sich</a:t>
            </a:r>
            <a:r>
              <a:rPr lang="en-US" sz="35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die </a:t>
            </a:r>
            <a:r>
              <a:rPr lang="en-US" sz="35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meisten</a:t>
            </a:r>
            <a:r>
              <a:rPr lang="en-US" sz="35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Chloroplasten</a:t>
            </a:r>
            <a:r>
              <a:rPr lang="en-US" sz="35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, die den </a:t>
            </a:r>
            <a:r>
              <a:rPr lang="en-US" sz="35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Farbstoff</a:t>
            </a:r>
            <a:r>
              <a:rPr lang="en-US" sz="35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500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Chlorophyll</a:t>
            </a:r>
            <a:r>
              <a:rPr lang="en-US" sz="35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(</a:t>
            </a:r>
            <a:r>
              <a:rPr lang="en-US" sz="35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verantwortlich</a:t>
            </a:r>
            <a:r>
              <a:rPr lang="en-US" sz="35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für die </a:t>
            </a:r>
            <a:r>
              <a:rPr lang="en-US" sz="35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Grünfärbung</a:t>
            </a:r>
            <a:r>
              <a:rPr lang="en-US" sz="35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des </a:t>
            </a:r>
            <a:r>
              <a:rPr lang="en-US" sz="35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Blattes</a:t>
            </a:r>
            <a:r>
              <a:rPr lang="en-US" sz="35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) </a:t>
            </a:r>
            <a:r>
              <a:rPr lang="en-US" sz="35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speichern</a:t>
            </a:r>
            <a:r>
              <a:rPr lang="en-US" sz="35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35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befinden</a:t>
            </a:r>
            <a:r>
              <a:rPr lang="en-US" sz="35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r>
              <a:rPr lang="en-US" sz="35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Hier</a:t>
            </a:r>
            <a:r>
              <a:rPr lang="en-US" sz="35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findet</a:t>
            </a:r>
            <a:r>
              <a:rPr lang="en-US" sz="35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die </a:t>
            </a:r>
            <a:r>
              <a:rPr lang="en-US" sz="35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Photosynthese</a:t>
            </a:r>
            <a:r>
              <a:rPr lang="en-US" sz="35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statt</a:t>
            </a:r>
            <a:r>
              <a:rPr lang="en-US" sz="35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endParaRPr lang="en-US" sz="3500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304966" y="6016354"/>
            <a:ext cx="17411658" cy="1952807"/>
            <a:chOff x="0" y="0"/>
            <a:chExt cx="4846746" cy="54358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846746" cy="543587"/>
            </a:xfrm>
            <a:custGeom>
              <a:avLst/>
              <a:gdLst/>
              <a:ahLst/>
              <a:cxnLst/>
              <a:rect l="l" t="t" r="r" b="b"/>
              <a:pathLst>
                <a:path w="4846746" h="543587">
                  <a:moveTo>
                    <a:pt x="22677" y="0"/>
                  </a:moveTo>
                  <a:lnTo>
                    <a:pt x="4824069" y="0"/>
                  </a:lnTo>
                  <a:cubicBezTo>
                    <a:pt x="4836594" y="0"/>
                    <a:pt x="4846746" y="10153"/>
                    <a:pt x="4846746" y="22677"/>
                  </a:cubicBezTo>
                  <a:lnTo>
                    <a:pt x="4846746" y="520911"/>
                  </a:lnTo>
                  <a:cubicBezTo>
                    <a:pt x="4846746" y="533435"/>
                    <a:pt x="4836594" y="543587"/>
                    <a:pt x="4824069" y="543587"/>
                  </a:cubicBezTo>
                  <a:lnTo>
                    <a:pt x="22677" y="543587"/>
                  </a:lnTo>
                  <a:cubicBezTo>
                    <a:pt x="10153" y="543587"/>
                    <a:pt x="0" y="533435"/>
                    <a:pt x="0" y="520911"/>
                  </a:cubicBezTo>
                  <a:lnTo>
                    <a:pt x="0" y="22677"/>
                  </a:lnTo>
                  <a:cubicBezTo>
                    <a:pt x="0" y="10153"/>
                    <a:pt x="10153" y="0"/>
                    <a:pt x="22677" y="0"/>
                  </a:cubicBezTo>
                  <a:close/>
                </a:path>
              </a:pathLst>
            </a:custGeom>
            <a:solidFill>
              <a:srgbClr val="A47052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4846746" cy="6388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9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560159" y="6037340"/>
            <a:ext cx="16954193" cy="2482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Im </a:t>
            </a:r>
            <a:r>
              <a:rPr lang="en-US" sz="35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Schwammgewebe</a:t>
            </a:r>
            <a:r>
              <a:rPr lang="en-US" sz="35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sind die Zellen unregelmäßig angeordnet und es gibt viele Hohlräume, die sogenannten Interzellularräume, in welchen der </a:t>
            </a:r>
            <a:r>
              <a:rPr lang="en-US" sz="35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Gas- und Wasseraustausch</a:t>
            </a:r>
            <a:r>
              <a:rPr lang="en-US" sz="35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geschieht.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endParaRPr lang="en-US" sz="35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331427" y="8112036"/>
            <a:ext cx="17411658" cy="1952807"/>
            <a:chOff x="0" y="0"/>
            <a:chExt cx="4846746" cy="54358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846746" cy="543587"/>
            </a:xfrm>
            <a:custGeom>
              <a:avLst/>
              <a:gdLst/>
              <a:ahLst/>
              <a:cxnLst/>
              <a:rect l="l" t="t" r="r" b="b"/>
              <a:pathLst>
                <a:path w="4846746" h="543587">
                  <a:moveTo>
                    <a:pt x="22677" y="0"/>
                  </a:moveTo>
                  <a:lnTo>
                    <a:pt x="4824069" y="0"/>
                  </a:lnTo>
                  <a:cubicBezTo>
                    <a:pt x="4836594" y="0"/>
                    <a:pt x="4846746" y="10153"/>
                    <a:pt x="4846746" y="22677"/>
                  </a:cubicBezTo>
                  <a:lnTo>
                    <a:pt x="4846746" y="520911"/>
                  </a:lnTo>
                  <a:cubicBezTo>
                    <a:pt x="4846746" y="533435"/>
                    <a:pt x="4836594" y="543587"/>
                    <a:pt x="4824069" y="543587"/>
                  </a:cubicBezTo>
                  <a:lnTo>
                    <a:pt x="22677" y="543587"/>
                  </a:lnTo>
                  <a:cubicBezTo>
                    <a:pt x="10153" y="543587"/>
                    <a:pt x="0" y="533435"/>
                    <a:pt x="0" y="520911"/>
                  </a:cubicBezTo>
                  <a:lnTo>
                    <a:pt x="0" y="22677"/>
                  </a:lnTo>
                  <a:cubicBezTo>
                    <a:pt x="0" y="10153"/>
                    <a:pt x="10153" y="0"/>
                    <a:pt x="22677" y="0"/>
                  </a:cubicBezTo>
                  <a:close/>
                </a:path>
              </a:pathLst>
            </a:custGeom>
            <a:solidFill>
              <a:srgbClr val="A47052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95250"/>
              <a:ext cx="4846746" cy="6388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9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586620" y="8133022"/>
            <a:ext cx="16954193" cy="2482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Das Palisaden- und das Schwammgewebe wird auch zusammengefasst als </a:t>
            </a:r>
            <a:r>
              <a:rPr lang="en-US" sz="35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Mesophyll</a:t>
            </a:r>
            <a:r>
              <a:rPr lang="en-US" sz="35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bezeichnet. Durch dieses verlaufen die </a:t>
            </a:r>
            <a:r>
              <a:rPr lang="en-US" sz="35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Leitbündel</a:t>
            </a:r>
            <a:r>
              <a:rPr lang="en-US" sz="35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, in denen das Wasser aus den Wurzeln in die Blätter transportiert wird.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endParaRPr lang="en-US" sz="35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956</Words>
  <Application>Microsoft Office PowerPoint</Application>
  <PresentationFormat>Custom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Arimo</vt:lpstr>
      <vt:lpstr>Calibri</vt:lpstr>
      <vt:lpstr>Arimo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Bäume</dc:title>
  <dc:creator>Roswitha</dc:creator>
  <cp:lastModifiedBy>Kuratorium</cp:lastModifiedBy>
  <cp:revision>6</cp:revision>
  <dcterms:created xsi:type="dcterms:W3CDTF">2006-08-16T00:00:00Z</dcterms:created>
  <dcterms:modified xsi:type="dcterms:W3CDTF">2024-11-15T07:38:25Z</dcterms:modified>
  <dc:identifier>DAGOj8G9jP0</dc:identifier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