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rimo Bold" panose="020B0704020202020204" pitchFamily="34" charset="0"/>
      <p:regular r:id="rId18"/>
      <p:bold r:id="rId19"/>
    </p:embeddedFont>
    <p:embeddedFont>
      <p:font typeface="Arimo" panose="020B0604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87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01" b="-97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19721" y="6792010"/>
            <a:ext cx="11818110" cy="2794166"/>
            <a:chOff x="0" y="0"/>
            <a:chExt cx="3289714" cy="7777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9714" cy="777790"/>
            </a:xfrm>
            <a:custGeom>
              <a:avLst/>
              <a:gdLst/>
              <a:ahLst/>
              <a:cxnLst/>
              <a:rect l="l" t="t" r="r" b="b"/>
              <a:pathLst>
                <a:path w="3289714" h="777790">
                  <a:moveTo>
                    <a:pt x="33410" y="0"/>
                  </a:moveTo>
                  <a:lnTo>
                    <a:pt x="3256305" y="0"/>
                  </a:lnTo>
                  <a:cubicBezTo>
                    <a:pt x="3265165" y="0"/>
                    <a:pt x="3273663" y="3520"/>
                    <a:pt x="3279929" y="9785"/>
                  </a:cubicBezTo>
                  <a:cubicBezTo>
                    <a:pt x="3286194" y="16051"/>
                    <a:pt x="3289714" y="24549"/>
                    <a:pt x="3289714" y="33410"/>
                  </a:cubicBezTo>
                  <a:lnTo>
                    <a:pt x="3289714" y="744380"/>
                  </a:lnTo>
                  <a:cubicBezTo>
                    <a:pt x="3289714" y="753241"/>
                    <a:pt x="3286194" y="761739"/>
                    <a:pt x="3279929" y="768004"/>
                  </a:cubicBezTo>
                  <a:cubicBezTo>
                    <a:pt x="3273663" y="774270"/>
                    <a:pt x="3265165" y="777790"/>
                    <a:pt x="3256305" y="777790"/>
                  </a:cubicBezTo>
                  <a:lnTo>
                    <a:pt x="33410" y="777790"/>
                  </a:lnTo>
                  <a:cubicBezTo>
                    <a:pt x="24549" y="777790"/>
                    <a:pt x="16051" y="774270"/>
                    <a:pt x="9785" y="768004"/>
                  </a:cubicBezTo>
                  <a:cubicBezTo>
                    <a:pt x="3520" y="761739"/>
                    <a:pt x="0" y="753241"/>
                    <a:pt x="0" y="744380"/>
                  </a:cubicBezTo>
                  <a:lnTo>
                    <a:pt x="0" y="33410"/>
                  </a:lnTo>
                  <a:cubicBezTo>
                    <a:pt x="0" y="24549"/>
                    <a:pt x="3520" y="16051"/>
                    <a:pt x="9785" y="9785"/>
                  </a:cubicBezTo>
                  <a:cubicBezTo>
                    <a:pt x="16051" y="3520"/>
                    <a:pt x="24549" y="0"/>
                    <a:pt x="33410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3289714" cy="863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54855" y="7142222"/>
            <a:ext cx="1194784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52"/>
              </a:lnSpc>
            </a:pPr>
            <a:r>
              <a:rPr lang="en-US" sz="896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SCHMETTERLINGE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3875" y="8485247"/>
            <a:ext cx="950980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BIODIVERSITÄT &amp; ARTENVIELFALT AM HIMMEL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966" y="1689223"/>
            <a:ext cx="13697549" cy="772974"/>
            <a:chOff x="0" y="0"/>
            <a:chExt cx="3812879" cy="215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2879" cy="215167"/>
            </a:xfrm>
            <a:custGeom>
              <a:avLst/>
              <a:gdLst/>
              <a:ahLst/>
              <a:cxnLst/>
              <a:rect l="l" t="t" r="r" b="b"/>
              <a:pathLst>
                <a:path w="3812879" h="215167">
                  <a:moveTo>
                    <a:pt x="28825" y="0"/>
                  </a:moveTo>
                  <a:lnTo>
                    <a:pt x="3784054" y="0"/>
                  </a:lnTo>
                  <a:cubicBezTo>
                    <a:pt x="3791698" y="0"/>
                    <a:pt x="3799030" y="3037"/>
                    <a:pt x="3804436" y="8443"/>
                  </a:cubicBezTo>
                  <a:cubicBezTo>
                    <a:pt x="3809842" y="13849"/>
                    <a:pt x="3812879" y="21180"/>
                    <a:pt x="3812879" y="28825"/>
                  </a:cubicBezTo>
                  <a:lnTo>
                    <a:pt x="3812879" y="186341"/>
                  </a:lnTo>
                  <a:cubicBezTo>
                    <a:pt x="3812879" y="193986"/>
                    <a:pt x="3809842" y="201318"/>
                    <a:pt x="3804436" y="206724"/>
                  </a:cubicBezTo>
                  <a:cubicBezTo>
                    <a:pt x="3799030" y="212130"/>
                    <a:pt x="3791698" y="215167"/>
                    <a:pt x="3784054" y="215167"/>
                  </a:cubicBezTo>
                  <a:lnTo>
                    <a:pt x="28825" y="215167"/>
                  </a:lnTo>
                  <a:cubicBezTo>
                    <a:pt x="21180" y="215167"/>
                    <a:pt x="13849" y="212130"/>
                    <a:pt x="8443" y="206724"/>
                  </a:cubicBezTo>
                  <a:cubicBezTo>
                    <a:pt x="3037" y="201318"/>
                    <a:pt x="0" y="193986"/>
                    <a:pt x="0" y="186341"/>
                  </a:cubicBezTo>
                  <a:lnTo>
                    <a:pt x="0" y="28825"/>
                  </a:lnTo>
                  <a:cubicBezTo>
                    <a:pt x="0" y="21180"/>
                    <a:pt x="3037" y="13849"/>
                    <a:pt x="8443" y="8443"/>
                  </a:cubicBezTo>
                  <a:cubicBezTo>
                    <a:pt x="13849" y="3037"/>
                    <a:pt x="21180" y="0"/>
                    <a:pt x="28825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812879" cy="300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8957" y="3986196"/>
            <a:ext cx="12140539" cy="1590675"/>
            <a:chOff x="0" y="0"/>
            <a:chExt cx="3379466" cy="4427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9466" cy="442784"/>
            </a:xfrm>
            <a:custGeom>
              <a:avLst/>
              <a:gdLst/>
              <a:ahLst/>
              <a:cxnLst/>
              <a:rect l="l" t="t" r="r" b="b"/>
              <a:pathLst>
                <a:path w="3379466" h="442784">
                  <a:moveTo>
                    <a:pt x="32522" y="0"/>
                  </a:moveTo>
                  <a:lnTo>
                    <a:pt x="3346944" y="0"/>
                  </a:lnTo>
                  <a:cubicBezTo>
                    <a:pt x="3355569" y="0"/>
                    <a:pt x="3363842" y="3426"/>
                    <a:pt x="3369941" y="9526"/>
                  </a:cubicBezTo>
                  <a:cubicBezTo>
                    <a:pt x="3376040" y="15625"/>
                    <a:pt x="3379466" y="23897"/>
                    <a:pt x="3379466" y="32522"/>
                  </a:cubicBezTo>
                  <a:lnTo>
                    <a:pt x="3379466" y="410261"/>
                  </a:lnTo>
                  <a:cubicBezTo>
                    <a:pt x="3379466" y="428223"/>
                    <a:pt x="3364905" y="442784"/>
                    <a:pt x="3346944" y="442784"/>
                  </a:cubicBezTo>
                  <a:lnTo>
                    <a:pt x="32522" y="442784"/>
                  </a:lnTo>
                  <a:cubicBezTo>
                    <a:pt x="23897" y="442784"/>
                    <a:pt x="15625" y="439357"/>
                    <a:pt x="9526" y="433258"/>
                  </a:cubicBezTo>
                  <a:cubicBezTo>
                    <a:pt x="3426" y="427159"/>
                    <a:pt x="0" y="418887"/>
                    <a:pt x="0" y="410261"/>
                  </a:cubicBezTo>
                  <a:lnTo>
                    <a:pt x="0" y="32522"/>
                  </a:lnTo>
                  <a:cubicBezTo>
                    <a:pt x="0" y="23897"/>
                    <a:pt x="3426" y="15625"/>
                    <a:pt x="9526" y="9526"/>
                  </a:cubicBezTo>
                  <a:cubicBezTo>
                    <a:pt x="15625" y="3426"/>
                    <a:pt x="23897" y="0"/>
                    <a:pt x="32522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3379466" cy="528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878" y="2890821"/>
            <a:ext cx="17315345" cy="752475"/>
            <a:chOff x="0" y="0"/>
            <a:chExt cx="4819936" cy="2094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9936" cy="209461"/>
            </a:xfrm>
            <a:custGeom>
              <a:avLst/>
              <a:gdLst/>
              <a:ahLst/>
              <a:cxnLst/>
              <a:rect l="l" t="t" r="r" b="b"/>
              <a:pathLst>
                <a:path w="4819936" h="209461">
                  <a:moveTo>
                    <a:pt x="22803" y="0"/>
                  </a:moveTo>
                  <a:lnTo>
                    <a:pt x="4797134" y="0"/>
                  </a:lnTo>
                  <a:cubicBezTo>
                    <a:pt x="4803181" y="0"/>
                    <a:pt x="4808981" y="2402"/>
                    <a:pt x="4813258" y="6679"/>
                  </a:cubicBezTo>
                  <a:cubicBezTo>
                    <a:pt x="4817534" y="10955"/>
                    <a:pt x="4819936" y="16755"/>
                    <a:pt x="4819936" y="22803"/>
                  </a:cubicBezTo>
                  <a:lnTo>
                    <a:pt x="4819936" y="186658"/>
                  </a:lnTo>
                  <a:cubicBezTo>
                    <a:pt x="4819936" y="192705"/>
                    <a:pt x="4817534" y="198505"/>
                    <a:pt x="4813258" y="202782"/>
                  </a:cubicBezTo>
                  <a:cubicBezTo>
                    <a:pt x="4808981" y="207058"/>
                    <a:pt x="4803181" y="209461"/>
                    <a:pt x="4797134" y="209461"/>
                  </a:cubicBezTo>
                  <a:lnTo>
                    <a:pt x="22803" y="209461"/>
                  </a:lnTo>
                  <a:cubicBezTo>
                    <a:pt x="16755" y="209461"/>
                    <a:pt x="10955" y="207058"/>
                    <a:pt x="6679" y="202782"/>
                  </a:cubicBezTo>
                  <a:cubicBezTo>
                    <a:pt x="2402" y="198505"/>
                    <a:pt x="0" y="192705"/>
                    <a:pt x="0" y="186658"/>
                  </a:cubicBezTo>
                  <a:lnTo>
                    <a:pt x="0" y="22803"/>
                  </a:lnTo>
                  <a:cubicBezTo>
                    <a:pt x="0" y="16755"/>
                    <a:pt x="2402" y="10955"/>
                    <a:pt x="6679" y="6679"/>
                  </a:cubicBezTo>
                  <a:cubicBezTo>
                    <a:pt x="10955" y="2402"/>
                    <a:pt x="16755" y="0"/>
                    <a:pt x="22803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819936" cy="295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8957" y="5919771"/>
            <a:ext cx="8836715" cy="754850"/>
            <a:chOff x="0" y="0"/>
            <a:chExt cx="2459807" cy="2101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59807" cy="210122"/>
            </a:xfrm>
            <a:custGeom>
              <a:avLst/>
              <a:gdLst/>
              <a:ahLst/>
              <a:cxnLst/>
              <a:rect l="l" t="t" r="r" b="b"/>
              <a:pathLst>
                <a:path w="2459807" h="210122">
                  <a:moveTo>
                    <a:pt x="44682" y="0"/>
                  </a:moveTo>
                  <a:lnTo>
                    <a:pt x="2415125" y="0"/>
                  </a:lnTo>
                  <a:cubicBezTo>
                    <a:pt x="2439802" y="0"/>
                    <a:pt x="2459807" y="20005"/>
                    <a:pt x="2459807" y="44682"/>
                  </a:cubicBezTo>
                  <a:lnTo>
                    <a:pt x="2459807" y="165440"/>
                  </a:lnTo>
                  <a:cubicBezTo>
                    <a:pt x="2459807" y="177290"/>
                    <a:pt x="2455099" y="188655"/>
                    <a:pt x="2446720" y="197035"/>
                  </a:cubicBezTo>
                  <a:cubicBezTo>
                    <a:pt x="2438341" y="205414"/>
                    <a:pt x="2426976" y="210122"/>
                    <a:pt x="2415125" y="210122"/>
                  </a:cubicBezTo>
                  <a:lnTo>
                    <a:pt x="44682" y="210122"/>
                  </a:lnTo>
                  <a:cubicBezTo>
                    <a:pt x="32831" y="210122"/>
                    <a:pt x="21466" y="205414"/>
                    <a:pt x="13087" y="197035"/>
                  </a:cubicBezTo>
                  <a:cubicBezTo>
                    <a:pt x="4708" y="188655"/>
                    <a:pt x="0" y="177290"/>
                    <a:pt x="0" y="165440"/>
                  </a:cubicBezTo>
                  <a:lnTo>
                    <a:pt x="0" y="44682"/>
                  </a:lnTo>
                  <a:cubicBezTo>
                    <a:pt x="0" y="32831"/>
                    <a:pt x="4708" y="21466"/>
                    <a:pt x="13087" y="13087"/>
                  </a:cubicBezTo>
                  <a:cubicBezTo>
                    <a:pt x="21466" y="4708"/>
                    <a:pt x="32831" y="0"/>
                    <a:pt x="44682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2459807" cy="295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4878" y="7001239"/>
            <a:ext cx="12728400" cy="841680"/>
            <a:chOff x="0" y="0"/>
            <a:chExt cx="3543104" cy="2342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43104" cy="234292"/>
            </a:xfrm>
            <a:custGeom>
              <a:avLst/>
              <a:gdLst/>
              <a:ahLst/>
              <a:cxnLst/>
              <a:rect l="l" t="t" r="r" b="b"/>
              <a:pathLst>
                <a:path w="3543104" h="234292">
                  <a:moveTo>
                    <a:pt x="31020" y="0"/>
                  </a:moveTo>
                  <a:lnTo>
                    <a:pt x="3512084" y="0"/>
                  </a:lnTo>
                  <a:cubicBezTo>
                    <a:pt x="3529216" y="0"/>
                    <a:pt x="3543104" y="13888"/>
                    <a:pt x="3543104" y="31020"/>
                  </a:cubicBezTo>
                  <a:lnTo>
                    <a:pt x="3543104" y="203272"/>
                  </a:lnTo>
                  <a:cubicBezTo>
                    <a:pt x="3543104" y="220404"/>
                    <a:pt x="3529216" y="234292"/>
                    <a:pt x="3512084" y="234292"/>
                  </a:cubicBezTo>
                  <a:lnTo>
                    <a:pt x="31020" y="234292"/>
                  </a:lnTo>
                  <a:cubicBezTo>
                    <a:pt x="13888" y="234292"/>
                    <a:pt x="0" y="220404"/>
                    <a:pt x="0" y="203272"/>
                  </a:cubicBezTo>
                  <a:lnTo>
                    <a:pt x="0" y="31020"/>
                  </a:lnTo>
                  <a:cubicBezTo>
                    <a:pt x="0" y="13888"/>
                    <a:pt x="13888" y="0"/>
                    <a:pt x="31020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3543104" cy="320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620" y="8169537"/>
            <a:ext cx="6408579" cy="780158"/>
            <a:chOff x="0" y="0"/>
            <a:chExt cx="1783906" cy="21716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83906" cy="217166"/>
            </a:xfrm>
            <a:custGeom>
              <a:avLst/>
              <a:gdLst/>
              <a:ahLst/>
              <a:cxnLst/>
              <a:rect l="l" t="t" r="r" b="b"/>
              <a:pathLst>
                <a:path w="1783906" h="217166">
                  <a:moveTo>
                    <a:pt x="61611" y="0"/>
                  </a:moveTo>
                  <a:lnTo>
                    <a:pt x="1722295" y="0"/>
                  </a:lnTo>
                  <a:cubicBezTo>
                    <a:pt x="1738635" y="0"/>
                    <a:pt x="1754306" y="6491"/>
                    <a:pt x="1765860" y="18045"/>
                  </a:cubicBezTo>
                  <a:cubicBezTo>
                    <a:pt x="1777415" y="29600"/>
                    <a:pt x="1783906" y="45271"/>
                    <a:pt x="1783906" y="61611"/>
                  </a:cubicBezTo>
                  <a:lnTo>
                    <a:pt x="1783906" y="155556"/>
                  </a:lnTo>
                  <a:cubicBezTo>
                    <a:pt x="1783906" y="171896"/>
                    <a:pt x="1777415" y="187567"/>
                    <a:pt x="1765860" y="199121"/>
                  </a:cubicBezTo>
                  <a:cubicBezTo>
                    <a:pt x="1754306" y="210675"/>
                    <a:pt x="1738635" y="217166"/>
                    <a:pt x="1722295" y="217166"/>
                  </a:cubicBezTo>
                  <a:lnTo>
                    <a:pt x="61611" y="217166"/>
                  </a:lnTo>
                  <a:cubicBezTo>
                    <a:pt x="45271" y="217166"/>
                    <a:pt x="29600" y="210675"/>
                    <a:pt x="18045" y="199121"/>
                  </a:cubicBezTo>
                  <a:cubicBezTo>
                    <a:pt x="6491" y="187567"/>
                    <a:pt x="0" y="171896"/>
                    <a:pt x="0" y="155556"/>
                  </a:cubicBezTo>
                  <a:lnTo>
                    <a:pt x="0" y="61611"/>
                  </a:lnTo>
                  <a:cubicBezTo>
                    <a:pt x="0" y="45271"/>
                    <a:pt x="6491" y="29600"/>
                    <a:pt x="18045" y="18045"/>
                  </a:cubicBezTo>
                  <a:cubicBezTo>
                    <a:pt x="29600" y="6491"/>
                    <a:pt x="45271" y="0"/>
                    <a:pt x="61611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1783906" cy="30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18957" y="9258300"/>
            <a:ext cx="3861694" cy="719382"/>
            <a:chOff x="0" y="0"/>
            <a:chExt cx="1074949" cy="2002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74949" cy="200249"/>
            </a:xfrm>
            <a:custGeom>
              <a:avLst/>
              <a:gdLst/>
              <a:ahLst/>
              <a:cxnLst/>
              <a:rect l="l" t="t" r="r" b="b"/>
              <a:pathLst>
                <a:path w="1074949" h="200249">
                  <a:moveTo>
                    <a:pt x="100124" y="0"/>
                  </a:moveTo>
                  <a:lnTo>
                    <a:pt x="974825" y="0"/>
                  </a:lnTo>
                  <a:cubicBezTo>
                    <a:pt x="1001380" y="0"/>
                    <a:pt x="1026847" y="10549"/>
                    <a:pt x="1045624" y="29326"/>
                  </a:cubicBezTo>
                  <a:cubicBezTo>
                    <a:pt x="1064401" y="48103"/>
                    <a:pt x="1074949" y="73570"/>
                    <a:pt x="1074949" y="100124"/>
                  </a:cubicBezTo>
                  <a:lnTo>
                    <a:pt x="1074949" y="100124"/>
                  </a:lnTo>
                  <a:cubicBezTo>
                    <a:pt x="1074949" y="155422"/>
                    <a:pt x="1030122" y="200249"/>
                    <a:pt x="974825" y="200249"/>
                  </a:cubicBezTo>
                  <a:lnTo>
                    <a:pt x="100124" y="200249"/>
                  </a:lnTo>
                  <a:cubicBezTo>
                    <a:pt x="44827" y="200249"/>
                    <a:pt x="0" y="155422"/>
                    <a:pt x="0" y="100124"/>
                  </a:cubicBezTo>
                  <a:lnTo>
                    <a:pt x="0" y="100124"/>
                  </a:lnTo>
                  <a:cubicBezTo>
                    <a:pt x="0" y="44827"/>
                    <a:pt x="44827" y="0"/>
                    <a:pt x="100124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1074949" cy="285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336320" y="4991464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79209" y="1652571"/>
            <a:ext cx="1342330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Viele Schmetterlingsarten stehen unter Naturschutz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GEFAHREN FÜR SCHMETTERLINGE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3200" y="3948096"/>
            <a:ext cx="11529876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Auflassen von landwirtschaftlichen Flächen &amp; Verlust von Nektarangebot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9121" y="2819384"/>
            <a:ext cx="1704110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Schmetterlinge reagieren sensibel auf Lebensraumveränderungen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3200" y="5855471"/>
            <a:ext cx="836935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Pflanzenschutzmittel (Pestizide)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9121" y="6944089"/>
            <a:ext cx="1245415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Entfernung schmetterlingsfreundlicher Pflanzen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1863" y="8093337"/>
            <a:ext cx="599721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künstliche Lichtquellen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3200" y="9187107"/>
            <a:ext cx="358745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Klimawandel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1924258"/>
            <a:chOff x="0" y="0"/>
            <a:chExt cx="4926112" cy="535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535640"/>
            </a:xfrm>
            <a:custGeom>
              <a:avLst/>
              <a:gdLst/>
              <a:ahLst/>
              <a:cxnLst/>
              <a:rect l="l" t="t" r="r" b="b"/>
              <a:pathLst>
                <a:path w="4926112" h="535640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513329"/>
                  </a:lnTo>
                  <a:cubicBezTo>
                    <a:pt x="4926112" y="525651"/>
                    <a:pt x="4916123" y="535640"/>
                    <a:pt x="4903801" y="535640"/>
                  </a:cubicBezTo>
                  <a:lnTo>
                    <a:pt x="22311" y="535640"/>
                  </a:lnTo>
                  <a:cubicBezTo>
                    <a:pt x="9989" y="535640"/>
                    <a:pt x="0" y="525651"/>
                    <a:pt x="0" y="513329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57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57" t="11122" b="16949"/>
          <a:stretch>
            <a:fillRect/>
          </a:stretch>
        </p:blipFill>
        <p:spPr>
          <a:xfrm>
            <a:off x="2362200" y="2781300"/>
            <a:ext cx="13364327" cy="54429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8957" y="389119"/>
            <a:ext cx="17682784" cy="190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SCHMETTERLINGSFREUNDLICHE </a:t>
            </a:r>
          </a:p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PFLANZEN SETZEN</a:t>
            </a:r>
          </a:p>
        </p:txBody>
      </p:sp>
      <p:grpSp>
        <p:nvGrpSpPr>
          <p:cNvPr id="7" name="Gruppieren 26"/>
          <p:cNvGrpSpPr/>
          <p:nvPr/>
        </p:nvGrpSpPr>
        <p:grpSpPr>
          <a:xfrm>
            <a:off x="6705600" y="8978504"/>
            <a:ext cx="4419600" cy="800100"/>
            <a:chOff x="2819400" y="1638300"/>
            <a:chExt cx="4419600" cy="800100"/>
          </a:xfrm>
        </p:grpSpPr>
        <p:sp>
          <p:nvSpPr>
            <p:cNvPr id="8" name="Abgerundetes Rechteck 21"/>
            <p:cNvSpPr/>
            <p:nvPr/>
          </p:nvSpPr>
          <p:spPr>
            <a:xfrm>
              <a:off x="2819400" y="1638300"/>
              <a:ext cx="4419600" cy="7620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TextBox 6"/>
            <p:cNvSpPr txBox="1"/>
            <p:nvPr/>
          </p:nvSpPr>
          <p:spPr>
            <a:xfrm>
              <a:off x="2819400" y="1723936"/>
              <a:ext cx="3950214" cy="6001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Schau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´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dir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doch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das Video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dazu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an!</a:t>
              </a:r>
            </a:p>
            <a:p>
              <a:pPr algn="ctr"/>
              <a:endPara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mo"/>
                <a:cs typeface="Arimo"/>
                <a:sym typeface="Arimo"/>
              </a:endParaRPr>
            </a:p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(</a:t>
              </a:r>
              <a:r>
                <a:rPr lang="en-US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einfach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auf das Bild </a:t>
              </a:r>
              <a:r>
                <a:rPr lang="en-US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oben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</a:t>
              </a:r>
              <a:r>
                <a:rPr lang="en-US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klicken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)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mo"/>
                <a:cs typeface="Arimo"/>
                <a:sym typeface="Arimo"/>
              </a:endParaRPr>
            </a:p>
          </p:txBody>
        </p:sp>
        <p:sp>
          <p:nvSpPr>
            <p:cNvPr id="10" name="Pfeil nach rechts 18"/>
            <p:cNvSpPr/>
            <p:nvPr/>
          </p:nvSpPr>
          <p:spPr>
            <a:xfrm rot="16200000">
              <a:off x="6699979" y="1949193"/>
              <a:ext cx="521214" cy="457200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304800" y="266700"/>
            <a:ext cx="17678400" cy="9753600"/>
          </a:xfrm>
          <a:prstGeom prst="roundRect">
            <a:avLst>
              <a:gd name="adj" fmla="val 5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Box 10"/>
          <p:cNvSpPr txBox="1"/>
          <p:nvPr/>
        </p:nvSpPr>
        <p:spPr>
          <a:xfrm>
            <a:off x="1836864" y="1485900"/>
            <a:ext cx="8482572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de-AT" dirty="0" smtClean="0"/>
              <a:t>IMPRESSUM</a:t>
            </a:r>
            <a:endParaRPr lang="de-AT" dirty="0"/>
          </a:p>
          <a:p>
            <a:r>
              <a:rPr lang="de-AT" b="1" dirty="0"/>
              <a:t>Herausgeber: </a:t>
            </a:r>
            <a:r>
              <a:rPr lang="de-AT" dirty="0"/>
              <a:t>Umweltschutzverein Kuratorium Wald, Alser Straße 37/16, 1080 Wien</a:t>
            </a:r>
          </a:p>
          <a:p>
            <a:r>
              <a:rPr lang="de-AT" b="1" dirty="0"/>
              <a:t>Konzeption und Text: </a:t>
            </a:r>
            <a:r>
              <a:rPr lang="de-AT" dirty="0"/>
              <a:t>DI Roswitha Wurm</a:t>
            </a:r>
          </a:p>
          <a:p>
            <a:r>
              <a:rPr lang="de-AT" b="1" dirty="0" smtClean="0"/>
              <a:t>Fotos und Videos: </a:t>
            </a:r>
            <a:r>
              <a:rPr lang="de-AT" dirty="0" smtClean="0"/>
              <a:t>© DI Roswitha Wurm</a:t>
            </a:r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1. </a:t>
            </a:r>
            <a:r>
              <a:rPr lang="de-AT" dirty="0" smtClean="0"/>
              <a:t>Ausgabe 2024</a:t>
            </a:r>
            <a:endParaRPr lang="de-AT" dirty="0"/>
          </a:p>
          <a:p>
            <a:r>
              <a:rPr lang="de-AT" dirty="0"/>
              <a:t>© </a:t>
            </a:r>
            <a:r>
              <a:rPr lang="de-AT" dirty="0" smtClean="0"/>
              <a:t>2024 </a:t>
            </a:r>
            <a:r>
              <a:rPr lang="de-AT" dirty="0"/>
              <a:t>Kuratorium Wald, Wien </a:t>
            </a:r>
            <a:endParaRPr lang="de-AT" dirty="0" smtClean="0"/>
          </a:p>
          <a:p>
            <a:endParaRPr lang="de-AT" sz="2400" dirty="0" smtClean="0">
              <a:solidFill>
                <a:schemeClr val="tx1">
                  <a:lumMod val="65000"/>
                  <a:lumOff val="35000"/>
                </a:schemeClr>
              </a:solidFill>
              <a:ea typeface="Arimo"/>
              <a:cs typeface="Arimo"/>
              <a:sym typeface="Arimo"/>
            </a:endParaRPr>
          </a:p>
          <a:p>
            <a:endParaRPr lang="de-AT" dirty="0"/>
          </a:p>
          <a:p>
            <a:r>
              <a:rPr lang="de-AT" dirty="0"/>
              <a:t>Alle Rechte vorbehalten. Jede Art der Vervielfältigung, auch die des auszugsweisen </a:t>
            </a:r>
            <a:r>
              <a:rPr lang="de-AT" dirty="0" smtClean="0"/>
              <a:t>Nachdrucks sowie </a:t>
            </a:r>
            <a:r>
              <a:rPr lang="de-AT" dirty="0"/>
              <a:t>der Einspeicherung und Verarbeitung in elektronische Systeme, ist gesetzlich verboten. Die Inhalte dieser </a:t>
            </a:r>
            <a:r>
              <a:rPr lang="de-AT" dirty="0" smtClean="0"/>
              <a:t>Präsentation </a:t>
            </a:r>
            <a:r>
              <a:rPr lang="de-AT" dirty="0"/>
              <a:t>dienen lediglich rein schulischen Zwecken und stehen Lehrpersonen und </a:t>
            </a:r>
            <a:r>
              <a:rPr lang="de-AT" dirty="0" err="1"/>
              <a:t>PädagogInnen</a:t>
            </a:r>
            <a:r>
              <a:rPr lang="de-AT" dirty="0"/>
              <a:t> als unterrichtsergänzende Unterlagen zur Verfügung. Sie dürfen keinesfalls für einen kommerziellen Gebrauch verwendet werden.</a:t>
            </a:r>
          </a:p>
          <a:p>
            <a:r>
              <a:rPr lang="de-AT" dirty="0"/>
              <a:t>Alle Inhalte in dieser Präsentation</a:t>
            </a:r>
            <a:r>
              <a:rPr lang="de-AT" dirty="0" smtClean="0"/>
              <a:t> wurden </a:t>
            </a:r>
            <a:r>
              <a:rPr lang="de-AT" dirty="0"/>
              <a:t>vom Herausgeber nach aktuellem Wissensstand sorgfältig erarbeitet und geprüft. Dennoch erfolgen alle Angaben ohne Gewähr. Die enthaltenen Informationen sind weder völlig umfassend noch verbindlich. </a:t>
            </a:r>
          </a:p>
          <a:p>
            <a:r>
              <a:rPr lang="de-AT" dirty="0"/>
              <a:t>Der Herausgeber haftet nicht für eventuelle Nachteile, Fehler oder Schäden, die möglicherweise aus den Inhalten dieser Präsentation</a:t>
            </a:r>
            <a:r>
              <a:rPr lang="de-AT" dirty="0" smtClean="0"/>
              <a:t> resultieren</a:t>
            </a:r>
            <a:r>
              <a:rPr lang="de-AT" dirty="0"/>
              <a:t>.</a:t>
            </a:r>
            <a:endParaRPr lang="de-AT" sz="2400" dirty="0">
              <a:solidFill>
                <a:schemeClr val="tx1">
                  <a:lumMod val="65000"/>
                  <a:lumOff val="35000"/>
                </a:schemeClr>
              </a:solidFill>
              <a:ea typeface="Arimo"/>
              <a:cs typeface="Arimo"/>
              <a:sym typeface="Arimo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a typeface="Arimo"/>
              <a:cs typeface="Arimo"/>
              <a:sym typeface="Arimo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436" y="1485900"/>
            <a:ext cx="2174708" cy="152500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99" y="7962900"/>
            <a:ext cx="10241501" cy="13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8957" y="398644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8957" y="1885282"/>
            <a:ext cx="8408083" cy="7650544"/>
          </a:xfrm>
          <a:custGeom>
            <a:avLst/>
            <a:gdLst/>
            <a:ahLst/>
            <a:cxnLst/>
            <a:rect l="l" t="t" r="r" b="b"/>
            <a:pathLst>
              <a:path w="8408083" h="7650544">
                <a:moveTo>
                  <a:pt x="0" y="0"/>
                </a:moveTo>
                <a:lnTo>
                  <a:pt x="8408083" y="0"/>
                </a:lnTo>
                <a:lnTo>
                  <a:pt x="8408083" y="7650545"/>
                </a:lnTo>
                <a:lnTo>
                  <a:pt x="0" y="7650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88" b="-2318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8957" y="389119"/>
            <a:ext cx="17696775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SCHMETTERLINGE AM WEGESRAND</a:t>
            </a:r>
          </a:p>
        </p:txBody>
      </p:sp>
      <p:sp>
        <p:nvSpPr>
          <p:cNvPr id="7" name="Freeform 7"/>
          <p:cNvSpPr/>
          <p:nvPr/>
        </p:nvSpPr>
        <p:spPr>
          <a:xfrm>
            <a:off x="9593658" y="1885282"/>
            <a:ext cx="8408083" cy="7650544"/>
          </a:xfrm>
          <a:custGeom>
            <a:avLst/>
            <a:gdLst/>
            <a:ahLst/>
            <a:cxnLst/>
            <a:rect l="l" t="t" r="r" b="b"/>
            <a:pathLst>
              <a:path w="8408083" h="7650544">
                <a:moveTo>
                  <a:pt x="0" y="0"/>
                </a:moveTo>
                <a:lnTo>
                  <a:pt x="8408083" y="0"/>
                </a:lnTo>
                <a:lnTo>
                  <a:pt x="8408083" y="7650545"/>
                </a:lnTo>
                <a:lnTo>
                  <a:pt x="0" y="7650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188" b="-23188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966" y="1897367"/>
            <a:ext cx="11818110" cy="1646603"/>
            <a:chOff x="0" y="0"/>
            <a:chExt cx="3289714" cy="4583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9714" cy="458352"/>
            </a:xfrm>
            <a:custGeom>
              <a:avLst/>
              <a:gdLst/>
              <a:ahLst/>
              <a:cxnLst/>
              <a:rect l="l" t="t" r="r" b="b"/>
              <a:pathLst>
                <a:path w="3289714" h="458352">
                  <a:moveTo>
                    <a:pt x="33410" y="0"/>
                  </a:moveTo>
                  <a:lnTo>
                    <a:pt x="3256305" y="0"/>
                  </a:lnTo>
                  <a:cubicBezTo>
                    <a:pt x="3265165" y="0"/>
                    <a:pt x="3273663" y="3520"/>
                    <a:pt x="3279929" y="9785"/>
                  </a:cubicBezTo>
                  <a:cubicBezTo>
                    <a:pt x="3286194" y="16051"/>
                    <a:pt x="3289714" y="24549"/>
                    <a:pt x="3289714" y="33410"/>
                  </a:cubicBezTo>
                  <a:lnTo>
                    <a:pt x="3289714" y="424942"/>
                  </a:lnTo>
                  <a:cubicBezTo>
                    <a:pt x="3289714" y="433803"/>
                    <a:pt x="3286194" y="442301"/>
                    <a:pt x="3279929" y="448566"/>
                  </a:cubicBezTo>
                  <a:cubicBezTo>
                    <a:pt x="3273663" y="454832"/>
                    <a:pt x="3265165" y="458352"/>
                    <a:pt x="3256305" y="458352"/>
                  </a:cubicBezTo>
                  <a:lnTo>
                    <a:pt x="33410" y="458352"/>
                  </a:lnTo>
                  <a:cubicBezTo>
                    <a:pt x="24549" y="458352"/>
                    <a:pt x="16051" y="454832"/>
                    <a:pt x="9785" y="448566"/>
                  </a:cubicBezTo>
                  <a:cubicBezTo>
                    <a:pt x="3520" y="442301"/>
                    <a:pt x="0" y="433803"/>
                    <a:pt x="0" y="424942"/>
                  </a:cubicBezTo>
                  <a:lnTo>
                    <a:pt x="0" y="33410"/>
                  </a:lnTo>
                  <a:cubicBezTo>
                    <a:pt x="0" y="24549"/>
                    <a:pt x="3520" y="16051"/>
                    <a:pt x="9785" y="9785"/>
                  </a:cubicBezTo>
                  <a:cubicBezTo>
                    <a:pt x="16051" y="3520"/>
                    <a:pt x="24549" y="0"/>
                    <a:pt x="33410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9714" cy="54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4966" y="4447479"/>
            <a:ext cx="17696775" cy="2286000"/>
            <a:chOff x="0" y="0"/>
            <a:chExt cx="4926112" cy="6363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26112" cy="636336"/>
            </a:xfrm>
            <a:custGeom>
              <a:avLst/>
              <a:gdLst/>
              <a:ahLst/>
              <a:cxnLst/>
              <a:rect l="l" t="t" r="r" b="b"/>
              <a:pathLst>
                <a:path w="4926112" h="636336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614025"/>
                  </a:lnTo>
                  <a:cubicBezTo>
                    <a:pt x="4926112" y="626347"/>
                    <a:pt x="4916123" y="636336"/>
                    <a:pt x="4903801" y="636336"/>
                  </a:cubicBezTo>
                  <a:lnTo>
                    <a:pt x="22311" y="636336"/>
                  </a:lnTo>
                  <a:cubicBezTo>
                    <a:pt x="9989" y="636336"/>
                    <a:pt x="0" y="626347"/>
                    <a:pt x="0" y="614025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4926112" cy="722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612" y="7484679"/>
            <a:ext cx="17696775" cy="1773621"/>
            <a:chOff x="0" y="0"/>
            <a:chExt cx="4926112" cy="4937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26112" cy="493709"/>
            </a:xfrm>
            <a:custGeom>
              <a:avLst/>
              <a:gdLst/>
              <a:ahLst/>
              <a:cxnLst/>
              <a:rect l="l" t="t" r="r" b="b"/>
              <a:pathLst>
                <a:path w="4926112" h="493709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471398"/>
                  </a:lnTo>
                  <a:cubicBezTo>
                    <a:pt x="4926112" y="483720"/>
                    <a:pt x="4916123" y="493709"/>
                    <a:pt x="4903801" y="493709"/>
                  </a:cubicBezTo>
                  <a:lnTo>
                    <a:pt x="22311" y="493709"/>
                  </a:lnTo>
                  <a:cubicBezTo>
                    <a:pt x="9989" y="493709"/>
                    <a:pt x="0" y="483720"/>
                    <a:pt x="0" y="471398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926112" cy="57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038280" y="1584356"/>
            <a:ext cx="2774282" cy="2111922"/>
          </a:xfrm>
          <a:custGeom>
            <a:avLst/>
            <a:gdLst/>
            <a:ahLst/>
            <a:cxnLst/>
            <a:rect l="l" t="t" r="r" b="b"/>
            <a:pathLst>
              <a:path w="2774282" h="2111922">
                <a:moveTo>
                  <a:pt x="0" y="0"/>
                </a:moveTo>
                <a:lnTo>
                  <a:pt x="2774282" y="0"/>
                </a:lnTo>
                <a:lnTo>
                  <a:pt x="2774282" y="2111922"/>
                </a:lnTo>
                <a:lnTo>
                  <a:pt x="0" y="2111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79209" y="1792592"/>
            <a:ext cx="14554301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wissenschaftlicher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Name der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Schmetterlinge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Lepidoptera (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Schuppenflügler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NAME &amp; BEDEUTUNG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9209" y="4342704"/>
            <a:ext cx="16949567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Flügelmembranen der Schmetterlinge sind mit unzähligen Schuppen (“Schmetterlingsstaub“) bedeckt und geben den Flügeln die Farbe.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9855" y="7427529"/>
            <a:ext cx="17422532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Die Weibchen mancher Schmetterlingsarten besitzen Duftschuppen, die zum Anlocken der Männchen spezielle Duftstoffe absondern.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4654" y="2152445"/>
            <a:ext cx="7835263" cy="3246133"/>
            <a:chOff x="0" y="0"/>
            <a:chExt cx="2181041" cy="9036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041" cy="903601"/>
            </a:xfrm>
            <a:custGeom>
              <a:avLst/>
              <a:gdLst/>
              <a:ahLst/>
              <a:cxnLst/>
              <a:rect l="l" t="t" r="r" b="b"/>
              <a:pathLst>
                <a:path w="2181041" h="903601">
                  <a:moveTo>
                    <a:pt x="50392" y="0"/>
                  </a:moveTo>
                  <a:lnTo>
                    <a:pt x="2130648" y="0"/>
                  </a:lnTo>
                  <a:cubicBezTo>
                    <a:pt x="2144013" y="0"/>
                    <a:pt x="2156831" y="5309"/>
                    <a:pt x="2166281" y="14760"/>
                  </a:cubicBezTo>
                  <a:cubicBezTo>
                    <a:pt x="2175731" y="24210"/>
                    <a:pt x="2181041" y="37028"/>
                    <a:pt x="2181041" y="50392"/>
                  </a:cubicBezTo>
                  <a:lnTo>
                    <a:pt x="2181041" y="853208"/>
                  </a:lnTo>
                  <a:cubicBezTo>
                    <a:pt x="2181041" y="866573"/>
                    <a:pt x="2175731" y="879391"/>
                    <a:pt x="2166281" y="888841"/>
                  </a:cubicBezTo>
                  <a:cubicBezTo>
                    <a:pt x="2156831" y="898291"/>
                    <a:pt x="2144013" y="903601"/>
                    <a:pt x="2130648" y="903601"/>
                  </a:cubicBezTo>
                  <a:lnTo>
                    <a:pt x="50392" y="903601"/>
                  </a:lnTo>
                  <a:cubicBezTo>
                    <a:pt x="37028" y="903601"/>
                    <a:pt x="24210" y="898291"/>
                    <a:pt x="14760" y="888841"/>
                  </a:cubicBezTo>
                  <a:cubicBezTo>
                    <a:pt x="5309" y="879391"/>
                    <a:pt x="0" y="866573"/>
                    <a:pt x="0" y="853208"/>
                  </a:cubicBezTo>
                  <a:lnTo>
                    <a:pt x="0" y="50392"/>
                  </a:lnTo>
                  <a:cubicBezTo>
                    <a:pt x="0" y="37028"/>
                    <a:pt x="5309" y="24210"/>
                    <a:pt x="14760" y="14760"/>
                  </a:cubicBezTo>
                  <a:cubicBezTo>
                    <a:pt x="24210" y="5309"/>
                    <a:pt x="37028" y="0"/>
                    <a:pt x="50392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181041" cy="989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4654" y="6853170"/>
            <a:ext cx="8019345" cy="1877061"/>
            <a:chOff x="0" y="0"/>
            <a:chExt cx="1953740" cy="5225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3740" cy="522503"/>
            </a:xfrm>
            <a:custGeom>
              <a:avLst/>
              <a:gdLst/>
              <a:ahLst/>
              <a:cxnLst/>
              <a:rect l="l" t="t" r="r" b="b"/>
              <a:pathLst>
                <a:path w="1953740" h="522503">
                  <a:moveTo>
                    <a:pt x="56255" y="0"/>
                  </a:moveTo>
                  <a:lnTo>
                    <a:pt x="1897485" y="0"/>
                  </a:lnTo>
                  <a:cubicBezTo>
                    <a:pt x="1912405" y="0"/>
                    <a:pt x="1926713" y="5927"/>
                    <a:pt x="1937263" y="16477"/>
                  </a:cubicBezTo>
                  <a:cubicBezTo>
                    <a:pt x="1947813" y="27027"/>
                    <a:pt x="1953740" y="41335"/>
                    <a:pt x="1953740" y="56255"/>
                  </a:cubicBezTo>
                  <a:lnTo>
                    <a:pt x="1953740" y="466248"/>
                  </a:lnTo>
                  <a:cubicBezTo>
                    <a:pt x="1953740" y="481167"/>
                    <a:pt x="1947813" y="495476"/>
                    <a:pt x="1937263" y="506026"/>
                  </a:cubicBezTo>
                  <a:cubicBezTo>
                    <a:pt x="1926713" y="516576"/>
                    <a:pt x="1912405" y="522503"/>
                    <a:pt x="1897485" y="522503"/>
                  </a:cubicBezTo>
                  <a:lnTo>
                    <a:pt x="56255" y="522503"/>
                  </a:lnTo>
                  <a:cubicBezTo>
                    <a:pt x="41335" y="522503"/>
                    <a:pt x="27027" y="516576"/>
                    <a:pt x="16477" y="506026"/>
                  </a:cubicBezTo>
                  <a:cubicBezTo>
                    <a:pt x="5927" y="495476"/>
                    <a:pt x="0" y="481167"/>
                    <a:pt x="0" y="466248"/>
                  </a:cubicBezTo>
                  <a:lnTo>
                    <a:pt x="0" y="56255"/>
                  </a:lnTo>
                  <a:cubicBezTo>
                    <a:pt x="0" y="41335"/>
                    <a:pt x="5927" y="27027"/>
                    <a:pt x="16477" y="16477"/>
                  </a:cubicBezTo>
                  <a:cubicBezTo>
                    <a:pt x="27027" y="5927"/>
                    <a:pt x="41335" y="0"/>
                    <a:pt x="56255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1953740" cy="608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24854" y="1933575"/>
            <a:ext cx="5598745" cy="6796656"/>
          </a:xfrm>
          <a:custGeom>
            <a:avLst/>
            <a:gdLst/>
            <a:ahLst/>
            <a:cxnLst/>
            <a:rect l="l" t="t" r="r" b="b"/>
            <a:pathLst>
              <a:path w="5598745" h="6796656">
                <a:moveTo>
                  <a:pt x="0" y="0"/>
                </a:moveTo>
                <a:lnTo>
                  <a:pt x="5598745" y="0"/>
                </a:lnTo>
                <a:lnTo>
                  <a:pt x="5598745" y="6796656"/>
                </a:lnTo>
                <a:lnTo>
                  <a:pt x="0" y="6796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65572" y="2104820"/>
            <a:ext cx="7929880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Wie jedes Insekt bestehen auch die Schmetterlinge aus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Kopf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Brust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(mit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6 Beinen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 und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Hinterleib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KÖRPERBAU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8896" y="6900795"/>
            <a:ext cx="7745103" cy="1545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Sie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besitzen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eine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Panzerung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die so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genannte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Cuticula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966" y="2465510"/>
            <a:ext cx="13326740" cy="1562100"/>
            <a:chOff x="0" y="0"/>
            <a:chExt cx="3709660" cy="4348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09660" cy="434829"/>
            </a:xfrm>
            <a:custGeom>
              <a:avLst/>
              <a:gdLst/>
              <a:ahLst/>
              <a:cxnLst/>
              <a:rect l="l" t="t" r="r" b="b"/>
              <a:pathLst>
                <a:path w="3709660" h="434829">
                  <a:moveTo>
                    <a:pt x="29627" y="0"/>
                  </a:moveTo>
                  <a:lnTo>
                    <a:pt x="3680032" y="0"/>
                  </a:lnTo>
                  <a:cubicBezTo>
                    <a:pt x="3687890" y="0"/>
                    <a:pt x="3695426" y="3121"/>
                    <a:pt x="3700982" y="8678"/>
                  </a:cubicBezTo>
                  <a:cubicBezTo>
                    <a:pt x="3706538" y="14234"/>
                    <a:pt x="3709660" y="21770"/>
                    <a:pt x="3709660" y="29627"/>
                  </a:cubicBezTo>
                  <a:lnTo>
                    <a:pt x="3709660" y="405202"/>
                  </a:lnTo>
                  <a:cubicBezTo>
                    <a:pt x="3709660" y="421565"/>
                    <a:pt x="3696395" y="434829"/>
                    <a:pt x="3680032" y="434829"/>
                  </a:cubicBezTo>
                  <a:lnTo>
                    <a:pt x="29627" y="434829"/>
                  </a:lnTo>
                  <a:cubicBezTo>
                    <a:pt x="13265" y="434829"/>
                    <a:pt x="0" y="421565"/>
                    <a:pt x="0" y="405202"/>
                  </a:cubicBezTo>
                  <a:lnTo>
                    <a:pt x="0" y="29627"/>
                  </a:lnTo>
                  <a:cubicBezTo>
                    <a:pt x="0" y="13265"/>
                    <a:pt x="13265" y="0"/>
                    <a:pt x="29627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709660" cy="52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8957" y="7696200"/>
            <a:ext cx="15747165" cy="1562100"/>
            <a:chOff x="0" y="0"/>
            <a:chExt cx="4383414" cy="434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83414" cy="434829"/>
            </a:xfrm>
            <a:custGeom>
              <a:avLst/>
              <a:gdLst/>
              <a:ahLst/>
              <a:cxnLst/>
              <a:rect l="l" t="t" r="r" b="b"/>
              <a:pathLst>
                <a:path w="4383414" h="434829">
                  <a:moveTo>
                    <a:pt x="25074" y="0"/>
                  </a:moveTo>
                  <a:lnTo>
                    <a:pt x="4358341" y="0"/>
                  </a:lnTo>
                  <a:cubicBezTo>
                    <a:pt x="4364991" y="0"/>
                    <a:pt x="4371368" y="2642"/>
                    <a:pt x="4376070" y="7344"/>
                  </a:cubicBezTo>
                  <a:cubicBezTo>
                    <a:pt x="4380773" y="12046"/>
                    <a:pt x="4383414" y="18424"/>
                    <a:pt x="4383414" y="25074"/>
                  </a:cubicBezTo>
                  <a:lnTo>
                    <a:pt x="4383414" y="409756"/>
                  </a:lnTo>
                  <a:cubicBezTo>
                    <a:pt x="4383414" y="416406"/>
                    <a:pt x="4380773" y="422783"/>
                    <a:pt x="4376070" y="427486"/>
                  </a:cubicBezTo>
                  <a:cubicBezTo>
                    <a:pt x="4371368" y="432188"/>
                    <a:pt x="4364991" y="434829"/>
                    <a:pt x="4358341" y="434829"/>
                  </a:cubicBezTo>
                  <a:lnTo>
                    <a:pt x="25074" y="434829"/>
                  </a:lnTo>
                  <a:cubicBezTo>
                    <a:pt x="18424" y="434829"/>
                    <a:pt x="12046" y="432188"/>
                    <a:pt x="7344" y="427486"/>
                  </a:cubicBezTo>
                  <a:cubicBezTo>
                    <a:pt x="2642" y="422783"/>
                    <a:pt x="0" y="416406"/>
                    <a:pt x="0" y="409756"/>
                  </a:cubicBezTo>
                  <a:lnTo>
                    <a:pt x="0" y="25074"/>
                  </a:lnTo>
                  <a:cubicBezTo>
                    <a:pt x="0" y="18424"/>
                    <a:pt x="2642" y="12046"/>
                    <a:pt x="7344" y="7344"/>
                  </a:cubicBezTo>
                  <a:cubicBezTo>
                    <a:pt x="12046" y="2642"/>
                    <a:pt x="18424" y="0"/>
                    <a:pt x="25074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4383414" cy="52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966" y="5143500"/>
            <a:ext cx="15110037" cy="1562100"/>
            <a:chOff x="0" y="0"/>
            <a:chExt cx="4206062" cy="434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06062" cy="434829"/>
            </a:xfrm>
            <a:custGeom>
              <a:avLst/>
              <a:gdLst/>
              <a:ahLst/>
              <a:cxnLst/>
              <a:rect l="l" t="t" r="r" b="b"/>
              <a:pathLst>
                <a:path w="4206062" h="434829">
                  <a:moveTo>
                    <a:pt x="26131" y="0"/>
                  </a:moveTo>
                  <a:lnTo>
                    <a:pt x="4179931" y="0"/>
                  </a:lnTo>
                  <a:cubicBezTo>
                    <a:pt x="4186862" y="0"/>
                    <a:pt x="4193508" y="2753"/>
                    <a:pt x="4198409" y="7654"/>
                  </a:cubicBezTo>
                  <a:cubicBezTo>
                    <a:pt x="4203309" y="12554"/>
                    <a:pt x="4206062" y="19201"/>
                    <a:pt x="4206062" y="26131"/>
                  </a:cubicBezTo>
                  <a:lnTo>
                    <a:pt x="4206062" y="408699"/>
                  </a:lnTo>
                  <a:cubicBezTo>
                    <a:pt x="4206062" y="415629"/>
                    <a:pt x="4203309" y="422275"/>
                    <a:pt x="4198409" y="427176"/>
                  </a:cubicBezTo>
                  <a:cubicBezTo>
                    <a:pt x="4193508" y="432076"/>
                    <a:pt x="4186862" y="434829"/>
                    <a:pt x="4179931" y="434829"/>
                  </a:cubicBezTo>
                  <a:lnTo>
                    <a:pt x="26131" y="434829"/>
                  </a:lnTo>
                  <a:cubicBezTo>
                    <a:pt x="19201" y="434829"/>
                    <a:pt x="12554" y="432076"/>
                    <a:pt x="7654" y="427176"/>
                  </a:cubicBezTo>
                  <a:cubicBezTo>
                    <a:pt x="2753" y="422275"/>
                    <a:pt x="0" y="415629"/>
                    <a:pt x="0" y="408699"/>
                  </a:cubicBezTo>
                  <a:lnTo>
                    <a:pt x="0" y="26131"/>
                  </a:lnTo>
                  <a:cubicBezTo>
                    <a:pt x="0" y="19201"/>
                    <a:pt x="2753" y="12554"/>
                    <a:pt x="7654" y="7654"/>
                  </a:cubicBezTo>
                  <a:cubicBezTo>
                    <a:pt x="12554" y="2753"/>
                    <a:pt x="19201" y="0"/>
                    <a:pt x="26131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206062" cy="52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15974" y="1549645"/>
            <a:ext cx="3500296" cy="3631955"/>
          </a:xfrm>
          <a:custGeom>
            <a:avLst/>
            <a:gdLst/>
            <a:ahLst/>
            <a:cxnLst/>
            <a:rect l="l" t="t" r="r" b="b"/>
            <a:pathLst>
              <a:path w="3500296" h="3631955">
                <a:moveTo>
                  <a:pt x="0" y="0"/>
                </a:moveTo>
                <a:lnTo>
                  <a:pt x="3500296" y="0"/>
                </a:lnTo>
                <a:lnTo>
                  <a:pt x="3500296" y="3631955"/>
                </a:lnTo>
                <a:lnTo>
                  <a:pt x="0" y="3631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79209" y="2379785"/>
            <a:ext cx="1305249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Am Kopf befinden sich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Fühler 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zum Riechen,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Schmecken, Tasten und „Temperatur überprüfen“.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KOPF &amp; SINNESORGANE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9209" y="7629525"/>
            <a:ext cx="1548691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Zum Saugen von Flüssigkeiten haben Schmetterlinge einen Saugrüssel, den sie anschließend wieder aufrollen können.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9209" y="5057775"/>
            <a:ext cx="1458572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Die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Facettenaugen 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(auch Seitenaugen genannt) der Schmetterlinge bestehen aus vielen kleinen Einzelaugen.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966" y="1689223"/>
            <a:ext cx="13060818" cy="1562100"/>
            <a:chOff x="0" y="0"/>
            <a:chExt cx="3635637" cy="4348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35637" cy="434829"/>
            </a:xfrm>
            <a:custGeom>
              <a:avLst/>
              <a:gdLst/>
              <a:ahLst/>
              <a:cxnLst/>
              <a:rect l="l" t="t" r="r" b="b"/>
              <a:pathLst>
                <a:path w="3635637" h="434829">
                  <a:moveTo>
                    <a:pt x="30231" y="0"/>
                  </a:moveTo>
                  <a:lnTo>
                    <a:pt x="3605406" y="0"/>
                  </a:lnTo>
                  <a:cubicBezTo>
                    <a:pt x="3622102" y="0"/>
                    <a:pt x="3635637" y="13535"/>
                    <a:pt x="3635637" y="30231"/>
                  </a:cubicBezTo>
                  <a:lnTo>
                    <a:pt x="3635637" y="404599"/>
                  </a:lnTo>
                  <a:cubicBezTo>
                    <a:pt x="3635637" y="412616"/>
                    <a:pt x="3632452" y="420306"/>
                    <a:pt x="3626783" y="425975"/>
                  </a:cubicBezTo>
                  <a:cubicBezTo>
                    <a:pt x="3621113" y="431644"/>
                    <a:pt x="3613424" y="434829"/>
                    <a:pt x="3605406" y="434829"/>
                  </a:cubicBezTo>
                  <a:lnTo>
                    <a:pt x="30231" y="434829"/>
                  </a:lnTo>
                  <a:cubicBezTo>
                    <a:pt x="22213" y="434829"/>
                    <a:pt x="14524" y="431644"/>
                    <a:pt x="8854" y="425975"/>
                  </a:cubicBezTo>
                  <a:cubicBezTo>
                    <a:pt x="3185" y="420306"/>
                    <a:pt x="0" y="412616"/>
                    <a:pt x="0" y="404599"/>
                  </a:cubicBezTo>
                  <a:lnTo>
                    <a:pt x="0" y="30231"/>
                  </a:lnTo>
                  <a:cubicBezTo>
                    <a:pt x="0" y="22213"/>
                    <a:pt x="3185" y="14524"/>
                    <a:pt x="8854" y="8854"/>
                  </a:cubicBezTo>
                  <a:cubicBezTo>
                    <a:pt x="14524" y="3185"/>
                    <a:pt x="22213" y="0"/>
                    <a:pt x="30231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635637" cy="52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4966" y="5575423"/>
            <a:ext cx="12605358" cy="4087690"/>
            <a:chOff x="0" y="0"/>
            <a:chExt cx="3508854" cy="11378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08854" cy="1137858"/>
            </a:xfrm>
            <a:custGeom>
              <a:avLst/>
              <a:gdLst/>
              <a:ahLst/>
              <a:cxnLst/>
              <a:rect l="l" t="t" r="r" b="b"/>
              <a:pathLst>
                <a:path w="3508854" h="1137858">
                  <a:moveTo>
                    <a:pt x="31323" y="0"/>
                  </a:moveTo>
                  <a:lnTo>
                    <a:pt x="3477532" y="0"/>
                  </a:lnTo>
                  <a:cubicBezTo>
                    <a:pt x="3494830" y="0"/>
                    <a:pt x="3508854" y="14024"/>
                    <a:pt x="3508854" y="31323"/>
                  </a:cubicBezTo>
                  <a:lnTo>
                    <a:pt x="3508854" y="1106535"/>
                  </a:lnTo>
                  <a:cubicBezTo>
                    <a:pt x="3508854" y="1114842"/>
                    <a:pt x="3505554" y="1122810"/>
                    <a:pt x="3499680" y="1128684"/>
                  </a:cubicBezTo>
                  <a:cubicBezTo>
                    <a:pt x="3493806" y="1134558"/>
                    <a:pt x="3485839" y="1137858"/>
                    <a:pt x="3477532" y="1137858"/>
                  </a:cubicBezTo>
                  <a:lnTo>
                    <a:pt x="31323" y="1137858"/>
                  </a:lnTo>
                  <a:cubicBezTo>
                    <a:pt x="23016" y="1137858"/>
                    <a:pt x="15049" y="1134558"/>
                    <a:pt x="9174" y="1128684"/>
                  </a:cubicBezTo>
                  <a:cubicBezTo>
                    <a:pt x="3300" y="1122810"/>
                    <a:pt x="0" y="1114842"/>
                    <a:pt x="0" y="1106535"/>
                  </a:cubicBezTo>
                  <a:lnTo>
                    <a:pt x="0" y="31323"/>
                  </a:lnTo>
                  <a:cubicBezTo>
                    <a:pt x="0" y="23016"/>
                    <a:pt x="3300" y="15049"/>
                    <a:pt x="9174" y="9174"/>
                  </a:cubicBezTo>
                  <a:cubicBezTo>
                    <a:pt x="15049" y="3300"/>
                    <a:pt x="23016" y="0"/>
                    <a:pt x="31323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3508854" cy="1223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966" y="3641848"/>
            <a:ext cx="12605358" cy="1562100"/>
            <a:chOff x="0" y="0"/>
            <a:chExt cx="3508854" cy="434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08854" cy="434829"/>
            </a:xfrm>
            <a:custGeom>
              <a:avLst/>
              <a:gdLst/>
              <a:ahLst/>
              <a:cxnLst/>
              <a:rect l="l" t="t" r="r" b="b"/>
              <a:pathLst>
                <a:path w="3508854" h="434829">
                  <a:moveTo>
                    <a:pt x="31323" y="0"/>
                  </a:moveTo>
                  <a:lnTo>
                    <a:pt x="3477532" y="0"/>
                  </a:lnTo>
                  <a:cubicBezTo>
                    <a:pt x="3494830" y="0"/>
                    <a:pt x="3508854" y="14024"/>
                    <a:pt x="3508854" y="31323"/>
                  </a:cubicBezTo>
                  <a:lnTo>
                    <a:pt x="3508854" y="403506"/>
                  </a:lnTo>
                  <a:cubicBezTo>
                    <a:pt x="3508854" y="411814"/>
                    <a:pt x="3505554" y="419781"/>
                    <a:pt x="3499680" y="425655"/>
                  </a:cubicBezTo>
                  <a:cubicBezTo>
                    <a:pt x="3493806" y="431529"/>
                    <a:pt x="3485839" y="434829"/>
                    <a:pt x="3477532" y="434829"/>
                  </a:cubicBezTo>
                  <a:lnTo>
                    <a:pt x="31323" y="434829"/>
                  </a:lnTo>
                  <a:cubicBezTo>
                    <a:pt x="23016" y="434829"/>
                    <a:pt x="15049" y="431529"/>
                    <a:pt x="9174" y="425655"/>
                  </a:cubicBezTo>
                  <a:cubicBezTo>
                    <a:pt x="3300" y="419781"/>
                    <a:pt x="0" y="411814"/>
                    <a:pt x="0" y="403506"/>
                  </a:cubicBezTo>
                  <a:lnTo>
                    <a:pt x="0" y="31323"/>
                  </a:lnTo>
                  <a:cubicBezTo>
                    <a:pt x="0" y="23016"/>
                    <a:pt x="3300" y="15049"/>
                    <a:pt x="9174" y="9174"/>
                  </a:cubicBezTo>
                  <a:cubicBezTo>
                    <a:pt x="15049" y="3300"/>
                    <a:pt x="23016" y="0"/>
                    <a:pt x="31323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3508854" cy="52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3554780" y="2011424"/>
            <a:ext cx="4437608" cy="6385048"/>
          </a:xfrm>
          <a:custGeom>
            <a:avLst/>
            <a:gdLst/>
            <a:ahLst/>
            <a:cxnLst/>
            <a:rect l="l" t="t" r="r" b="b"/>
            <a:pathLst>
              <a:path w="4437608" h="6385048">
                <a:moveTo>
                  <a:pt x="4437608" y="0"/>
                </a:moveTo>
                <a:lnTo>
                  <a:pt x="0" y="0"/>
                </a:lnTo>
                <a:lnTo>
                  <a:pt x="0" y="6385047"/>
                </a:lnTo>
                <a:lnTo>
                  <a:pt x="4437608" y="6385047"/>
                </a:lnTo>
                <a:lnTo>
                  <a:pt x="443760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79209" y="1603498"/>
            <a:ext cx="12786575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Die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Vorderflügel 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der Insekten sind mit feinen Adern, die ihnen Stabilität verleihen, durchzogen.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FLÜGEL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5191" y="5584948"/>
            <a:ext cx="12750593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Das </a:t>
            </a:r>
            <a:r>
              <a:rPr lang="en-US" sz="45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Hörorgan</a:t>
            </a:r>
            <a:r>
              <a:rPr lang="en-US" sz="45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der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Schmetterlinge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das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Trommelfell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oder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Tympanum,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befindet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sich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je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nach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Art auf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verschiedenen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Körperteilen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</a:p>
          <a:p>
            <a:pPr algn="l">
              <a:lnSpc>
                <a:spcPts val="6299"/>
              </a:lnSpc>
            </a:pP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zB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 am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Vorderflügel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an der Brust, am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Hinterleib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oder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an den </a:t>
            </a:r>
            <a:r>
              <a:rPr lang="en-US" sz="45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Füßen</a:t>
            </a: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79209" y="3556123"/>
            <a:ext cx="12331115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Die </a:t>
            </a:r>
            <a:r>
              <a:rPr lang="en-US" sz="45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Hinterflügel </a:t>
            </a: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sind mit ihren winzigen, hohlen Schuppen für den Flugauftrieb verantwortlich.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966" y="1689223"/>
            <a:ext cx="3560416" cy="858699"/>
            <a:chOff x="0" y="0"/>
            <a:chExt cx="991085" cy="239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1085" cy="239029"/>
            </a:xfrm>
            <a:custGeom>
              <a:avLst/>
              <a:gdLst/>
              <a:ahLst/>
              <a:cxnLst/>
              <a:rect l="l" t="t" r="r" b="b"/>
              <a:pathLst>
                <a:path w="991085" h="239029">
                  <a:moveTo>
                    <a:pt x="110897" y="0"/>
                  </a:moveTo>
                  <a:lnTo>
                    <a:pt x="880188" y="0"/>
                  </a:lnTo>
                  <a:cubicBezTo>
                    <a:pt x="909600" y="0"/>
                    <a:pt x="937807" y="11684"/>
                    <a:pt x="958604" y="32481"/>
                  </a:cubicBezTo>
                  <a:cubicBezTo>
                    <a:pt x="979401" y="53278"/>
                    <a:pt x="991085" y="81485"/>
                    <a:pt x="991085" y="110897"/>
                  </a:cubicBezTo>
                  <a:lnTo>
                    <a:pt x="991085" y="128133"/>
                  </a:lnTo>
                  <a:cubicBezTo>
                    <a:pt x="991085" y="157544"/>
                    <a:pt x="979401" y="185751"/>
                    <a:pt x="958604" y="206548"/>
                  </a:cubicBezTo>
                  <a:cubicBezTo>
                    <a:pt x="937807" y="227345"/>
                    <a:pt x="909600" y="239029"/>
                    <a:pt x="880188" y="239029"/>
                  </a:cubicBezTo>
                  <a:lnTo>
                    <a:pt x="110897" y="239029"/>
                  </a:lnTo>
                  <a:cubicBezTo>
                    <a:pt x="49650" y="239029"/>
                    <a:pt x="0" y="189379"/>
                    <a:pt x="0" y="128133"/>
                  </a:cubicBezTo>
                  <a:lnTo>
                    <a:pt x="0" y="110897"/>
                  </a:lnTo>
                  <a:cubicBezTo>
                    <a:pt x="0" y="81485"/>
                    <a:pt x="11684" y="53278"/>
                    <a:pt x="32481" y="32481"/>
                  </a:cubicBezTo>
                  <a:cubicBezTo>
                    <a:pt x="53278" y="11684"/>
                    <a:pt x="81485" y="0"/>
                    <a:pt x="110897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991085" cy="32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8957" y="6364575"/>
            <a:ext cx="13396668" cy="858699"/>
            <a:chOff x="0" y="0"/>
            <a:chExt cx="3729125" cy="2390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9125" cy="239029"/>
            </a:xfrm>
            <a:custGeom>
              <a:avLst/>
              <a:gdLst/>
              <a:ahLst/>
              <a:cxnLst/>
              <a:rect l="l" t="t" r="r" b="b"/>
              <a:pathLst>
                <a:path w="3729125" h="239029">
                  <a:moveTo>
                    <a:pt x="29473" y="0"/>
                  </a:moveTo>
                  <a:lnTo>
                    <a:pt x="3699652" y="0"/>
                  </a:lnTo>
                  <a:cubicBezTo>
                    <a:pt x="3715930" y="0"/>
                    <a:pt x="3729125" y="13195"/>
                    <a:pt x="3729125" y="29473"/>
                  </a:cubicBezTo>
                  <a:lnTo>
                    <a:pt x="3729125" y="209556"/>
                  </a:lnTo>
                  <a:cubicBezTo>
                    <a:pt x="3729125" y="217373"/>
                    <a:pt x="3726020" y="224870"/>
                    <a:pt x="3720493" y="230397"/>
                  </a:cubicBezTo>
                  <a:cubicBezTo>
                    <a:pt x="3714965" y="235924"/>
                    <a:pt x="3707469" y="239029"/>
                    <a:pt x="3699652" y="239029"/>
                  </a:cubicBezTo>
                  <a:lnTo>
                    <a:pt x="29473" y="239029"/>
                  </a:lnTo>
                  <a:cubicBezTo>
                    <a:pt x="13195" y="239029"/>
                    <a:pt x="0" y="225834"/>
                    <a:pt x="0" y="209556"/>
                  </a:cubicBezTo>
                  <a:lnTo>
                    <a:pt x="0" y="29473"/>
                  </a:lnTo>
                  <a:cubicBezTo>
                    <a:pt x="0" y="13195"/>
                    <a:pt x="13195" y="0"/>
                    <a:pt x="29473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3729125" cy="32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8957" y="7623323"/>
            <a:ext cx="14380293" cy="858699"/>
            <a:chOff x="0" y="0"/>
            <a:chExt cx="4002929" cy="2390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02929" cy="239029"/>
            </a:xfrm>
            <a:custGeom>
              <a:avLst/>
              <a:gdLst/>
              <a:ahLst/>
              <a:cxnLst/>
              <a:rect l="l" t="t" r="r" b="b"/>
              <a:pathLst>
                <a:path w="4002929" h="239029">
                  <a:moveTo>
                    <a:pt x="27457" y="0"/>
                  </a:moveTo>
                  <a:lnTo>
                    <a:pt x="3975472" y="0"/>
                  </a:lnTo>
                  <a:cubicBezTo>
                    <a:pt x="3982754" y="0"/>
                    <a:pt x="3989738" y="2893"/>
                    <a:pt x="3994887" y="8042"/>
                  </a:cubicBezTo>
                  <a:cubicBezTo>
                    <a:pt x="4000036" y="13191"/>
                    <a:pt x="4002929" y="20175"/>
                    <a:pt x="4002929" y="27457"/>
                  </a:cubicBezTo>
                  <a:lnTo>
                    <a:pt x="4002929" y="211572"/>
                  </a:lnTo>
                  <a:cubicBezTo>
                    <a:pt x="4002929" y="218854"/>
                    <a:pt x="4000036" y="225838"/>
                    <a:pt x="3994887" y="230987"/>
                  </a:cubicBezTo>
                  <a:cubicBezTo>
                    <a:pt x="3989738" y="236136"/>
                    <a:pt x="3982754" y="239029"/>
                    <a:pt x="3975472" y="239029"/>
                  </a:cubicBezTo>
                  <a:lnTo>
                    <a:pt x="27457" y="239029"/>
                  </a:lnTo>
                  <a:cubicBezTo>
                    <a:pt x="20175" y="239029"/>
                    <a:pt x="13191" y="236136"/>
                    <a:pt x="8042" y="230987"/>
                  </a:cubicBezTo>
                  <a:cubicBezTo>
                    <a:pt x="2893" y="225838"/>
                    <a:pt x="0" y="218854"/>
                    <a:pt x="0" y="211572"/>
                  </a:cubicBezTo>
                  <a:lnTo>
                    <a:pt x="0" y="27457"/>
                  </a:lnTo>
                  <a:cubicBezTo>
                    <a:pt x="0" y="20175"/>
                    <a:pt x="2893" y="13191"/>
                    <a:pt x="8042" y="8042"/>
                  </a:cubicBezTo>
                  <a:cubicBezTo>
                    <a:pt x="13191" y="2893"/>
                    <a:pt x="20175" y="0"/>
                    <a:pt x="27457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002929" cy="32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8957" y="3986196"/>
            <a:ext cx="9298229" cy="776730"/>
            <a:chOff x="0" y="0"/>
            <a:chExt cx="2588275" cy="2162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88275" cy="216212"/>
            </a:xfrm>
            <a:custGeom>
              <a:avLst/>
              <a:gdLst/>
              <a:ahLst/>
              <a:cxnLst/>
              <a:rect l="l" t="t" r="r" b="b"/>
              <a:pathLst>
                <a:path w="2588275" h="216212">
                  <a:moveTo>
                    <a:pt x="42464" y="0"/>
                  </a:moveTo>
                  <a:lnTo>
                    <a:pt x="2545811" y="0"/>
                  </a:lnTo>
                  <a:cubicBezTo>
                    <a:pt x="2557073" y="0"/>
                    <a:pt x="2567874" y="4474"/>
                    <a:pt x="2575838" y="12437"/>
                  </a:cubicBezTo>
                  <a:cubicBezTo>
                    <a:pt x="2583801" y="20401"/>
                    <a:pt x="2588275" y="31202"/>
                    <a:pt x="2588275" y="42464"/>
                  </a:cubicBezTo>
                  <a:lnTo>
                    <a:pt x="2588275" y="173748"/>
                  </a:lnTo>
                  <a:cubicBezTo>
                    <a:pt x="2588275" y="197200"/>
                    <a:pt x="2569263" y="216212"/>
                    <a:pt x="2545811" y="216212"/>
                  </a:cubicBezTo>
                  <a:lnTo>
                    <a:pt x="42464" y="216212"/>
                  </a:lnTo>
                  <a:cubicBezTo>
                    <a:pt x="31202" y="216212"/>
                    <a:pt x="20401" y="211738"/>
                    <a:pt x="12437" y="203775"/>
                  </a:cubicBezTo>
                  <a:cubicBezTo>
                    <a:pt x="4474" y="195811"/>
                    <a:pt x="0" y="185010"/>
                    <a:pt x="0" y="173748"/>
                  </a:cubicBezTo>
                  <a:lnTo>
                    <a:pt x="0" y="42464"/>
                  </a:lnTo>
                  <a:cubicBezTo>
                    <a:pt x="0" y="31202"/>
                    <a:pt x="4474" y="20401"/>
                    <a:pt x="12437" y="12437"/>
                  </a:cubicBezTo>
                  <a:cubicBezTo>
                    <a:pt x="20401" y="4474"/>
                    <a:pt x="31202" y="0"/>
                    <a:pt x="42464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2588275" cy="301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4878" y="5172501"/>
            <a:ext cx="6195888" cy="752475"/>
            <a:chOff x="0" y="0"/>
            <a:chExt cx="1724701" cy="2094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24701" cy="209461"/>
            </a:xfrm>
            <a:custGeom>
              <a:avLst/>
              <a:gdLst/>
              <a:ahLst/>
              <a:cxnLst/>
              <a:rect l="l" t="t" r="r" b="b"/>
              <a:pathLst>
                <a:path w="1724701" h="209461">
                  <a:moveTo>
                    <a:pt x="63726" y="0"/>
                  </a:moveTo>
                  <a:lnTo>
                    <a:pt x="1660975" y="0"/>
                  </a:lnTo>
                  <a:cubicBezTo>
                    <a:pt x="1677876" y="0"/>
                    <a:pt x="1694085" y="6714"/>
                    <a:pt x="1706036" y="18665"/>
                  </a:cubicBezTo>
                  <a:cubicBezTo>
                    <a:pt x="1717987" y="30616"/>
                    <a:pt x="1724701" y="46825"/>
                    <a:pt x="1724701" y="63726"/>
                  </a:cubicBezTo>
                  <a:lnTo>
                    <a:pt x="1724701" y="145735"/>
                  </a:lnTo>
                  <a:cubicBezTo>
                    <a:pt x="1724701" y="180930"/>
                    <a:pt x="1696170" y="209461"/>
                    <a:pt x="1660975" y="209461"/>
                  </a:cubicBezTo>
                  <a:lnTo>
                    <a:pt x="63726" y="209461"/>
                  </a:lnTo>
                  <a:cubicBezTo>
                    <a:pt x="46825" y="209461"/>
                    <a:pt x="30616" y="202747"/>
                    <a:pt x="18665" y="190796"/>
                  </a:cubicBezTo>
                  <a:cubicBezTo>
                    <a:pt x="6714" y="178845"/>
                    <a:pt x="0" y="162636"/>
                    <a:pt x="0" y="145735"/>
                  </a:cubicBezTo>
                  <a:lnTo>
                    <a:pt x="0" y="63726"/>
                  </a:lnTo>
                  <a:cubicBezTo>
                    <a:pt x="0" y="46825"/>
                    <a:pt x="6714" y="30616"/>
                    <a:pt x="18665" y="18665"/>
                  </a:cubicBezTo>
                  <a:cubicBezTo>
                    <a:pt x="30616" y="6714"/>
                    <a:pt x="46825" y="0"/>
                    <a:pt x="63726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1724701" cy="295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04878" y="8880623"/>
            <a:ext cx="13122248" cy="834444"/>
            <a:chOff x="0" y="0"/>
            <a:chExt cx="3652737" cy="2322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652737" cy="232278"/>
            </a:xfrm>
            <a:custGeom>
              <a:avLst/>
              <a:gdLst/>
              <a:ahLst/>
              <a:cxnLst/>
              <a:rect l="l" t="t" r="r" b="b"/>
              <a:pathLst>
                <a:path w="3652737" h="232278">
                  <a:moveTo>
                    <a:pt x="30089" y="0"/>
                  </a:moveTo>
                  <a:lnTo>
                    <a:pt x="3622648" y="0"/>
                  </a:lnTo>
                  <a:cubicBezTo>
                    <a:pt x="3630628" y="0"/>
                    <a:pt x="3638281" y="3170"/>
                    <a:pt x="3643924" y="8813"/>
                  </a:cubicBezTo>
                  <a:cubicBezTo>
                    <a:pt x="3649567" y="14456"/>
                    <a:pt x="3652737" y="22109"/>
                    <a:pt x="3652737" y="30089"/>
                  </a:cubicBezTo>
                  <a:lnTo>
                    <a:pt x="3652737" y="202188"/>
                  </a:lnTo>
                  <a:cubicBezTo>
                    <a:pt x="3652737" y="210168"/>
                    <a:pt x="3649567" y="217822"/>
                    <a:pt x="3643924" y="223465"/>
                  </a:cubicBezTo>
                  <a:cubicBezTo>
                    <a:pt x="3638281" y="229107"/>
                    <a:pt x="3630628" y="232278"/>
                    <a:pt x="3622648" y="232278"/>
                  </a:cubicBezTo>
                  <a:lnTo>
                    <a:pt x="30089" y="232278"/>
                  </a:lnTo>
                  <a:cubicBezTo>
                    <a:pt x="22109" y="232278"/>
                    <a:pt x="14456" y="229107"/>
                    <a:pt x="8813" y="223465"/>
                  </a:cubicBezTo>
                  <a:cubicBezTo>
                    <a:pt x="3170" y="217822"/>
                    <a:pt x="0" y="210168"/>
                    <a:pt x="0" y="202188"/>
                  </a:cubicBezTo>
                  <a:lnTo>
                    <a:pt x="0" y="30089"/>
                  </a:lnTo>
                  <a:cubicBezTo>
                    <a:pt x="0" y="22109"/>
                    <a:pt x="3170" y="14456"/>
                    <a:pt x="8813" y="8813"/>
                  </a:cubicBezTo>
                  <a:cubicBezTo>
                    <a:pt x="14456" y="3170"/>
                    <a:pt x="22109" y="0"/>
                    <a:pt x="30089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3652737" cy="318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4878" y="2890821"/>
            <a:ext cx="5253247" cy="752475"/>
            <a:chOff x="0" y="0"/>
            <a:chExt cx="1462305" cy="2094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62305" cy="209461"/>
            </a:xfrm>
            <a:custGeom>
              <a:avLst/>
              <a:gdLst/>
              <a:ahLst/>
              <a:cxnLst/>
              <a:rect l="l" t="t" r="r" b="b"/>
              <a:pathLst>
                <a:path w="1462305" h="209461">
                  <a:moveTo>
                    <a:pt x="75161" y="0"/>
                  </a:moveTo>
                  <a:lnTo>
                    <a:pt x="1387144" y="0"/>
                  </a:lnTo>
                  <a:cubicBezTo>
                    <a:pt x="1407078" y="0"/>
                    <a:pt x="1426196" y="7919"/>
                    <a:pt x="1440291" y="22014"/>
                  </a:cubicBezTo>
                  <a:cubicBezTo>
                    <a:pt x="1454386" y="36109"/>
                    <a:pt x="1462305" y="55227"/>
                    <a:pt x="1462305" y="75161"/>
                  </a:cubicBezTo>
                  <a:lnTo>
                    <a:pt x="1462305" y="134300"/>
                  </a:lnTo>
                  <a:cubicBezTo>
                    <a:pt x="1462305" y="154234"/>
                    <a:pt x="1454386" y="173351"/>
                    <a:pt x="1440291" y="187446"/>
                  </a:cubicBezTo>
                  <a:cubicBezTo>
                    <a:pt x="1426196" y="201542"/>
                    <a:pt x="1407078" y="209461"/>
                    <a:pt x="1387144" y="209461"/>
                  </a:cubicBezTo>
                  <a:lnTo>
                    <a:pt x="75161" y="209461"/>
                  </a:lnTo>
                  <a:cubicBezTo>
                    <a:pt x="55227" y="209461"/>
                    <a:pt x="36109" y="201542"/>
                    <a:pt x="22014" y="187446"/>
                  </a:cubicBezTo>
                  <a:cubicBezTo>
                    <a:pt x="7919" y="173351"/>
                    <a:pt x="0" y="154234"/>
                    <a:pt x="0" y="134300"/>
                  </a:cubicBezTo>
                  <a:lnTo>
                    <a:pt x="0" y="75161"/>
                  </a:lnTo>
                  <a:cubicBezTo>
                    <a:pt x="0" y="55227"/>
                    <a:pt x="7919" y="36109"/>
                    <a:pt x="22014" y="22014"/>
                  </a:cubicBezTo>
                  <a:cubicBezTo>
                    <a:pt x="36109" y="7919"/>
                    <a:pt x="55227" y="0"/>
                    <a:pt x="75161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1462305" cy="295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2123076" y="1603187"/>
            <a:ext cx="5688103" cy="4507822"/>
          </a:xfrm>
          <a:custGeom>
            <a:avLst/>
            <a:gdLst/>
            <a:ahLst/>
            <a:cxnLst/>
            <a:rect l="l" t="t" r="r" b="b"/>
            <a:pathLst>
              <a:path w="5688103" h="4507822">
                <a:moveTo>
                  <a:pt x="0" y="0"/>
                </a:moveTo>
                <a:lnTo>
                  <a:pt x="5688103" y="0"/>
                </a:lnTo>
                <a:lnTo>
                  <a:pt x="5688103" y="4507821"/>
                </a:lnTo>
                <a:lnTo>
                  <a:pt x="0" y="450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79209" y="1603498"/>
            <a:ext cx="32861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nur tagaktiv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TAGFALTER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3200" y="6326475"/>
            <a:ext cx="133826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verpuppen meist oberirdisch, Puppen frei hängend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3200" y="7585223"/>
            <a:ext cx="152876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klappen Flügel im Ruhezustand nach oben zusammen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3200" y="3948096"/>
            <a:ext cx="874956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getrennte Vorder- und Hinterflügel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9121" y="5134401"/>
            <a:ext cx="592164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Kolben an den Fühlern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9121" y="8832998"/>
            <a:ext cx="1312242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benötigen Nektar oder Honigtau, um zu überleben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79121" y="2852721"/>
            <a:ext cx="497900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meist bunte Flügel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966" y="1689223"/>
            <a:ext cx="9312221" cy="858699"/>
            <a:chOff x="0" y="0"/>
            <a:chExt cx="2592170" cy="239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2169" cy="239029"/>
            </a:xfrm>
            <a:custGeom>
              <a:avLst/>
              <a:gdLst/>
              <a:ahLst/>
              <a:cxnLst/>
              <a:rect l="l" t="t" r="r" b="b"/>
              <a:pathLst>
                <a:path w="2592169" h="239029">
                  <a:moveTo>
                    <a:pt x="42400" y="0"/>
                  </a:moveTo>
                  <a:lnTo>
                    <a:pt x="2549770" y="0"/>
                  </a:lnTo>
                  <a:cubicBezTo>
                    <a:pt x="2573186" y="0"/>
                    <a:pt x="2592169" y="18983"/>
                    <a:pt x="2592169" y="42400"/>
                  </a:cubicBezTo>
                  <a:lnTo>
                    <a:pt x="2592169" y="196629"/>
                  </a:lnTo>
                  <a:cubicBezTo>
                    <a:pt x="2592169" y="220046"/>
                    <a:pt x="2573186" y="239029"/>
                    <a:pt x="2549770" y="239029"/>
                  </a:cubicBezTo>
                  <a:lnTo>
                    <a:pt x="42400" y="239029"/>
                  </a:lnTo>
                  <a:cubicBezTo>
                    <a:pt x="18983" y="239029"/>
                    <a:pt x="0" y="220046"/>
                    <a:pt x="0" y="196629"/>
                  </a:cubicBezTo>
                  <a:lnTo>
                    <a:pt x="0" y="42400"/>
                  </a:lnTo>
                  <a:cubicBezTo>
                    <a:pt x="0" y="18983"/>
                    <a:pt x="18983" y="0"/>
                    <a:pt x="42400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592170" cy="32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8957" y="3986196"/>
            <a:ext cx="9927382" cy="1590675"/>
            <a:chOff x="0" y="0"/>
            <a:chExt cx="2763407" cy="4427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63407" cy="442784"/>
            </a:xfrm>
            <a:custGeom>
              <a:avLst/>
              <a:gdLst/>
              <a:ahLst/>
              <a:cxnLst/>
              <a:rect l="l" t="t" r="r" b="b"/>
              <a:pathLst>
                <a:path w="2763407" h="442784">
                  <a:moveTo>
                    <a:pt x="39773" y="0"/>
                  </a:moveTo>
                  <a:lnTo>
                    <a:pt x="2723635" y="0"/>
                  </a:lnTo>
                  <a:cubicBezTo>
                    <a:pt x="2734183" y="0"/>
                    <a:pt x="2744299" y="4190"/>
                    <a:pt x="2751758" y="11649"/>
                  </a:cubicBezTo>
                  <a:cubicBezTo>
                    <a:pt x="2759217" y="19108"/>
                    <a:pt x="2763407" y="29224"/>
                    <a:pt x="2763407" y="39773"/>
                  </a:cubicBezTo>
                  <a:lnTo>
                    <a:pt x="2763407" y="403011"/>
                  </a:lnTo>
                  <a:cubicBezTo>
                    <a:pt x="2763407" y="424977"/>
                    <a:pt x="2745600" y="442784"/>
                    <a:pt x="2723635" y="442784"/>
                  </a:cubicBezTo>
                  <a:lnTo>
                    <a:pt x="39773" y="442784"/>
                  </a:lnTo>
                  <a:cubicBezTo>
                    <a:pt x="17807" y="442784"/>
                    <a:pt x="0" y="424977"/>
                    <a:pt x="0" y="403011"/>
                  </a:cubicBezTo>
                  <a:lnTo>
                    <a:pt x="0" y="39773"/>
                  </a:lnTo>
                  <a:cubicBezTo>
                    <a:pt x="0" y="17807"/>
                    <a:pt x="17807" y="0"/>
                    <a:pt x="39773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2763407" cy="528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878" y="2890821"/>
            <a:ext cx="7932159" cy="752475"/>
            <a:chOff x="0" y="0"/>
            <a:chExt cx="2208013" cy="2094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8013" cy="209461"/>
            </a:xfrm>
            <a:custGeom>
              <a:avLst/>
              <a:gdLst/>
              <a:ahLst/>
              <a:cxnLst/>
              <a:rect l="l" t="t" r="r" b="b"/>
              <a:pathLst>
                <a:path w="2208013" h="209461">
                  <a:moveTo>
                    <a:pt x="49777" y="0"/>
                  </a:moveTo>
                  <a:lnTo>
                    <a:pt x="2158236" y="0"/>
                  </a:lnTo>
                  <a:cubicBezTo>
                    <a:pt x="2171437" y="0"/>
                    <a:pt x="2184098" y="5244"/>
                    <a:pt x="2193433" y="14579"/>
                  </a:cubicBezTo>
                  <a:cubicBezTo>
                    <a:pt x="2202768" y="23914"/>
                    <a:pt x="2208013" y="36575"/>
                    <a:pt x="2208013" y="49777"/>
                  </a:cubicBezTo>
                  <a:lnTo>
                    <a:pt x="2208013" y="159684"/>
                  </a:lnTo>
                  <a:cubicBezTo>
                    <a:pt x="2208013" y="172885"/>
                    <a:pt x="2202768" y="185546"/>
                    <a:pt x="2193433" y="194881"/>
                  </a:cubicBezTo>
                  <a:cubicBezTo>
                    <a:pt x="2184098" y="204216"/>
                    <a:pt x="2171437" y="209461"/>
                    <a:pt x="2158236" y="209461"/>
                  </a:cubicBezTo>
                  <a:lnTo>
                    <a:pt x="49777" y="209461"/>
                  </a:lnTo>
                  <a:cubicBezTo>
                    <a:pt x="36575" y="209461"/>
                    <a:pt x="23914" y="204216"/>
                    <a:pt x="14579" y="194881"/>
                  </a:cubicBezTo>
                  <a:cubicBezTo>
                    <a:pt x="5244" y="185546"/>
                    <a:pt x="0" y="172885"/>
                    <a:pt x="0" y="159684"/>
                  </a:cubicBezTo>
                  <a:lnTo>
                    <a:pt x="0" y="49777"/>
                  </a:lnTo>
                  <a:cubicBezTo>
                    <a:pt x="0" y="36575"/>
                    <a:pt x="5244" y="23914"/>
                    <a:pt x="14579" y="14579"/>
                  </a:cubicBezTo>
                  <a:cubicBezTo>
                    <a:pt x="23914" y="5244"/>
                    <a:pt x="36575" y="0"/>
                    <a:pt x="49777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2208013" cy="295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8957" y="5919771"/>
            <a:ext cx="13001211" cy="802475"/>
            <a:chOff x="0" y="0"/>
            <a:chExt cx="3619045" cy="2233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19045" cy="223379"/>
            </a:xfrm>
            <a:custGeom>
              <a:avLst/>
              <a:gdLst/>
              <a:ahLst/>
              <a:cxnLst/>
              <a:rect l="l" t="t" r="r" b="b"/>
              <a:pathLst>
                <a:path w="3619045" h="223379">
                  <a:moveTo>
                    <a:pt x="30369" y="0"/>
                  </a:moveTo>
                  <a:lnTo>
                    <a:pt x="3588676" y="0"/>
                  </a:lnTo>
                  <a:cubicBezTo>
                    <a:pt x="3605448" y="0"/>
                    <a:pt x="3619045" y="13597"/>
                    <a:pt x="3619045" y="30369"/>
                  </a:cubicBezTo>
                  <a:lnTo>
                    <a:pt x="3619045" y="193009"/>
                  </a:lnTo>
                  <a:cubicBezTo>
                    <a:pt x="3619045" y="209782"/>
                    <a:pt x="3605448" y="223379"/>
                    <a:pt x="3588676" y="223379"/>
                  </a:cubicBezTo>
                  <a:lnTo>
                    <a:pt x="30369" y="223379"/>
                  </a:lnTo>
                  <a:cubicBezTo>
                    <a:pt x="13597" y="223379"/>
                    <a:pt x="0" y="209782"/>
                    <a:pt x="0" y="193009"/>
                  </a:cubicBezTo>
                  <a:lnTo>
                    <a:pt x="0" y="30369"/>
                  </a:lnTo>
                  <a:cubicBezTo>
                    <a:pt x="0" y="13597"/>
                    <a:pt x="13597" y="0"/>
                    <a:pt x="30369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3619045" cy="309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4878" y="7065146"/>
            <a:ext cx="11402820" cy="761491"/>
            <a:chOff x="0" y="0"/>
            <a:chExt cx="3174113" cy="2119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74113" cy="211970"/>
            </a:xfrm>
            <a:custGeom>
              <a:avLst/>
              <a:gdLst/>
              <a:ahLst/>
              <a:cxnLst/>
              <a:rect l="l" t="t" r="r" b="b"/>
              <a:pathLst>
                <a:path w="3174113" h="211970">
                  <a:moveTo>
                    <a:pt x="34626" y="0"/>
                  </a:moveTo>
                  <a:lnTo>
                    <a:pt x="3139487" y="0"/>
                  </a:lnTo>
                  <a:cubicBezTo>
                    <a:pt x="3158610" y="0"/>
                    <a:pt x="3174113" y="15503"/>
                    <a:pt x="3174113" y="34626"/>
                  </a:cubicBezTo>
                  <a:lnTo>
                    <a:pt x="3174113" y="177344"/>
                  </a:lnTo>
                  <a:cubicBezTo>
                    <a:pt x="3174113" y="186527"/>
                    <a:pt x="3170465" y="195335"/>
                    <a:pt x="3163971" y="201828"/>
                  </a:cubicBezTo>
                  <a:cubicBezTo>
                    <a:pt x="3157478" y="208322"/>
                    <a:pt x="3148670" y="211970"/>
                    <a:pt x="3139487" y="211970"/>
                  </a:cubicBezTo>
                  <a:lnTo>
                    <a:pt x="34626" y="211970"/>
                  </a:lnTo>
                  <a:cubicBezTo>
                    <a:pt x="15503" y="211970"/>
                    <a:pt x="0" y="196467"/>
                    <a:pt x="0" y="177344"/>
                  </a:cubicBezTo>
                  <a:lnTo>
                    <a:pt x="0" y="34626"/>
                  </a:lnTo>
                  <a:cubicBezTo>
                    <a:pt x="0" y="15503"/>
                    <a:pt x="15503" y="0"/>
                    <a:pt x="34626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3174113" cy="297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620" y="8169537"/>
            <a:ext cx="6935522" cy="779445"/>
            <a:chOff x="0" y="0"/>
            <a:chExt cx="1930587" cy="2169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30587" cy="216968"/>
            </a:xfrm>
            <a:custGeom>
              <a:avLst/>
              <a:gdLst/>
              <a:ahLst/>
              <a:cxnLst/>
              <a:rect l="l" t="t" r="r" b="b"/>
              <a:pathLst>
                <a:path w="1930587" h="216968">
                  <a:moveTo>
                    <a:pt x="56930" y="0"/>
                  </a:moveTo>
                  <a:lnTo>
                    <a:pt x="1873657" y="0"/>
                  </a:lnTo>
                  <a:cubicBezTo>
                    <a:pt x="1905098" y="0"/>
                    <a:pt x="1930587" y="25488"/>
                    <a:pt x="1930587" y="56930"/>
                  </a:cubicBezTo>
                  <a:lnTo>
                    <a:pt x="1930587" y="160038"/>
                  </a:lnTo>
                  <a:cubicBezTo>
                    <a:pt x="1930587" y="175137"/>
                    <a:pt x="1924589" y="189617"/>
                    <a:pt x="1913912" y="200294"/>
                  </a:cubicBezTo>
                  <a:cubicBezTo>
                    <a:pt x="1903236" y="210970"/>
                    <a:pt x="1888756" y="216968"/>
                    <a:pt x="1873657" y="216968"/>
                  </a:cubicBezTo>
                  <a:lnTo>
                    <a:pt x="56930" y="216968"/>
                  </a:lnTo>
                  <a:cubicBezTo>
                    <a:pt x="41831" y="216968"/>
                    <a:pt x="27351" y="210970"/>
                    <a:pt x="16674" y="200294"/>
                  </a:cubicBezTo>
                  <a:cubicBezTo>
                    <a:pt x="5998" y="189617"/>
                    <a:pt x="0" y="175137"/>
                    <a:pt x="0" y="160038"/>
                  </a:cubicBezTo>
                  <a:lnTo>
                    <a:pt x="0" y="56930"/>
                  </a:lnTo>
                  <a:cubicBezTo>
                    <a:pt x="0" y="41831"/>
                    <a:pt x="5998" y="27351"/>
                    <a:pt x="16674" y="16674"/>
                  </a:cubicBezTo>
                  <a:cubicBezTo>
                    <a:pt x="27351" y="5998"/>
                    <a:pt x="41831" y="0"/>
                    <a:pt x="56930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1930587" cy="302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18957" y="9258300"/>
            <a:ext cx="12714320" cy="774452"/>
            <a:chOff x="0" y="0"/>
            <a:chExt cx="3539185" cy="2155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39185" cy="215578"/>
            </a:xfrm>
            <a:custGeom>
              <a:avLst/>
              <a:gdLst/>
              <a:ahLst/>
              <a:cxnLst/>
              <a:rect l="l" t="t" r="r" b="b"/>
              <a:pathLst>
                <a:path w="3539185" h="215578">
                  <a:moveTo>
                    <a:pt x="31055" y="0"/>
                  </a:moveTo>
                  <a:lnTo>
                    <a:pt x="3508130" y="0"/>
                  </a:lnTo>
                  <a:cubicBezTo>
                    <a:pt x="3516367" y="0"/>
                    <a:pt x="3524266" y="3272"/>
                    <a:pt x="3530090" y="9096"/>
                  </a:cubicBezTo>
                  <a:cubicBezTo>
                    <a:pt x="3535913" y="14920"/>
                    <a:pt x="3539185" y="22818"/>
                    <a:pt x="3539185" y="31055"/>
                  </a:cubicBezTo>
                  <a:lnTo>
                    <a:pt x="3539185" y="184524"/>
                  </a:lnTo>
                  <a:cubicBezTo>
                    <a:pt x="3539185" y="192760"/>
                    <a:pt x="3535913" y="200659"/>
                    <a:pt x="3530090" y="206483"/>
                  </a:cubicBezTo>
                  <a:cubicBezTo>
                    <a:pt x="3524266" y="212306"/>
                    <a:pt x="3516367" y="215578"/>
                    <a:pt x="3508130" y="215578"/>
                  </a:cubicBezTo>
                  <a:lnTo>
                    <a:pt x="31055" y="215578"/>
                  </a:lnTo>
                  <a:cubicBezTo>
                    <a:pt x="22818" y="215578"/>
                    <a:pt x="14920" y="212306"/>
                    <a:pt x="9096" y="206483"/>
                  </a:cubicBezTo>
                  <a:cubicBezTo>
                    <a:pt x="3272" y="200659"/>
                    <a:pt x="0" y="192760"/>
                    <a:pt x="0" y="184524"/>
                  </a:cubicBezTo>
                  <a:lnTo>
                    <a:pt x="0" y="31055"/>
                  </a:lnTo>
                  <a:cubicBezTo>
                    <a:pt x="0" y="22818"/>
                    <a:pt x="3272" y="14920"/>
                    <a:pt x="9096" y="9096"/>
                  </a:cubicBezTo>
                  <a:cubicBezTo>
                    <a:pt x="14920" y="3272"/>
                    <a:pt x="22818" y="0"/>
                    <a:pt x="31055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3539185" cy="301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flipH="1">
            <a:off x="12579635" y="1689223"/>
            <a:ext cx="5412753" cy="6090299"/>
          </a:xfrm>
          <a:custGeom>
            <a:avLst/>
            <a:gdLst/>
            <a:ahLst/>
            <a:cxnLst/>
            <a:rect l="l" t="t" r="r" b="b"/>
            <a:pathLst>
              <a:path w="5412753" h="6090299">
                <a:moveTo>
                  <a:pt x="5412753" y="0"/>
                </a:moveTo>
                <a:lnTo>
                  <a:pt x="0" y="0"/>
                </a:lnTo>
                <a:lnTo>
                  <a:pt x="0" y="6090298"/>
                </a:lnTo>
                <a:lnTo>
                  <a:pt x="5412753" y="6090298"/>
                </a:lnTo>
                <a:lnTo>
                  <a:pt x="541275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79209" y="1652571"/>
            <a:ext cx="903797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meist dämmerungs- und nachtaktiv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NACHTFALTER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3200" y="3938571"/>
            <a:ext cx="9653139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bilden im Puppenstadium meist ein aus Seidenfäden bestehender Kokon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9121" y="2819384"/>
            <a:ext cx="792988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verpuppen meist unterirdisch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3200" y="5862621"/>
            <a:ext cx="1272696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legen Flügel im Ruhezustand dachartig (flach) an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9121" y="6988946"/>
            <a:ext cx="1088267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meist verbundene Vorder- und Hinterflügel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1863" y="8093337"/>
            <a:ext cx="666127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verschiedene Fühlerarten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3200" y="9187107"/>
            <a:ext cx="124400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können als Falter auch ohne Nahrung überleben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966" y="368338"/>
            <a:ext cx="17696775" cy="947657"/>
            <a:chOff x="0" y="0"/>
            <a:chExt cx="4926112" cy="263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112" cy="263792"/>
            </a:xfrm>
            <a:custGeom>
              <a:avLst/>
              <a:gdLst/>
              <a:ahLst/>
              <a:cxnLst/>
              <a:rect l="l" t="t" r="r" b="b"/>
              <a:pathLst>
                <a:path w="4926112" h="263792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241481"/>
                  </a:lnTo>
                  <a:cubicBezTo>
                    <a:pt x="4926112" y="253803"/>
                    <a:pt x="4916123" y="263792"/>
                    <a:pt x="4903801" y="263792"/>
                  </a:cubicBezTo>
                  <a:lnTo>
                    <a:pt x="22311" y="263792"/>
                  </a:lnTo>
                  <a:cubicBezTo>
                    <a:pt x="9989" y="263792"/>
                    <a:pt x="0" y="253803"/>
                    <a:pt x="0" y="241481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6112" cy="301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966" y="1689223"/>
            <a:ext cx="17696775" cy="3987074"/>
            <a:chOff x="0" y="0"/>
            <a:chExt cx="4926112" cy="11098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6112" cy="1109850"/>
            </a:xfrm>
            <a:custGeom>
              <a:avLst/>
              <a:gdLst/>
              <a:ahLst/>
              <a:cxnLst/>
              <a:rect l="l" t="t" r="r" b="b"/>
              <a:pathLst>
                <a:path w="4926112" h="1109850">
                  <a:moveTo>
                    <a:pt x="22311" y="0"/>
                  </a:moveTo>
                  <a:lnTo>
                    <a:pt x="4903801" y="0"/>
                  </a:lnTo>
                  <a:cubicBezTo>
                    <a:pt x="4916123" y="0"/>
                    <a:pt x="4926112" y="9989"/>
                    <a:pt x="4926112" y="22311"/>
                  </a:cubicBezTo>
                  <a:lnTo>
                    <a:pt x="4926112" y="1087539"/>
                  </a:lnTo>
                  <a:cubicBezTo>
                    <a:pt x="4926112" y="1099861"/>
                    <a:pt x="4916123" y="1109850"/>
                    <a:pt x="4903801" y="1109850"/>
                  </a:cubicBezTo>
                  <a:lnTo>
                    <a:pt x="22311" y="1109850"/>
                  </a:lnTo>
                  <a:cubicBezTo>
                    <a:pt x="9989" y="1109850"/>
                    <a:pt x="0" y="1099861"/>
                    <a:pt x="0" y="1087539"/>
                  </a:cubicBezTo>
                  <a:lnTo>
                    <a:pt x="0" y="22311"/>
                  </a:lnTo>
                  <a:cubicBezTo>
                    <a:pt x="0" y="9989"/>
                    <a:pt x="9989" y="0"/>
                    <a:pt x="22311" y="0"/>
                  </a:cubicBezTo>
                  <a:close/>
                </a:path>
              </a:pathLst>
            </a:custGeom>
            <a:solidFill>
              <a:srgbClr val="307E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926112" cy="119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56289" y="1747865"/>
            <a:ext cx="17413179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Schmetterlinge entwickeln sich vom winzigen Ei in mehreren Raupenstadien über die Verpuppung zum Falter. 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Diese im Tierreich einzigartige und faszinierende Entwicklung nennt man: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543402" y="4362736"/>
            <a:ext cx="7532649" cy="1118168"/>
            <a:chOff x="0" y="0"/>
            <a:chExt cx="2096804" cy="3112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6804" cy="311255"/>
            </a:xfrm>
            <a:custGeom>
              <a:avLst/>
              <a:gdLst/>
              <a:ahLst/>
              <a:cxnLst/>
              <a:rect l="l" t="t" r="r" b="b"/>
              <a:pathLst>
                <a:path w="2096804" h="311255">
                  <a:moveTo>
                    <a:pt x="52417" y="0"/>
                  </a:moveTo>
                  <a:lnTo>
                    <a:pt x="2044387" y="0"/>
                  </a:lnTo>
                  <a:cubicBezTo>
                    <a:pt x="2073336" y="0"/>
                    <a:pt x="2096804" y="23468"/>
                    <a:pt x="2096804" y="52417"/>
                  </a:cubicBezTo>
                  <a:lnTo>
                    <a:pt x="2096804" y="258839"/>
                  </a:lnTo>
                  <a:cubicBezTo>
                    <a:pt x="2096804" y="287788"/>
                    <a:pt x="2073336" y="311255"/>
                    <a:pt x="2044387" y="311255"/>
                  </a:cubicBezTo>
                  <a:lnTo>
                    <a:pt x="52417" y="311255"/>
                  </a:lnTo>
                  <a:cubicBezTo>
                    <a:pt x="23468" y="311255"/>
                    <a:pt x="0" y="287788"/>
                    <a:pt x="0" y="258839"/>
                  </a:cubicBezTo>
                  <a:lnTo>
                    <a:pt x="0" y="52417"/>
                  </a:lnTo>
                  <a:cubicBezTo>
                    <a:pt x="0" y="23468"/>
                    <a:pt x="23468" y="0"/>
                    <a:pt x="52417" y="0"/>
                  </a:cubicBezTo>
                  <a:close/>
                </a:path>
              </a:pathLst>
            </a:custGeom>
            <a:solidFill>
              <a:srgbClr val="A897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096804" cy="396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688264" y="6009672"/>
            <a:ext cx="10911471" cy="3875845"/>
          </a:xfrm>
          <a:custGeom>
            <a:avLst/>
            <a:gdLst/>
            <a:ahLst/>
            <a:cxnLst/>
            <a:rect l="l" t="t" r="r" b="b"/>
            <a:pathLst>
              <a:path w="10911471" h="3875845">
                <a:moveTo>
                  <a:pt x="0" y="0"/>
                </a:moveTo>
                <a:lnTo>
                  <a:pt x="10911472" y="0"/>
                </a:lnTo>
                <a:lnTo>
                  <a:pt x="10911472" y="3875845"/>
                </a:lnTo>
                <a:lnTo>
                  <a:pt x="0" y="3875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8957" y="389119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METAMORPHOSE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2061" y="4453727"/>
            <a:ext cx="17673431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</a:pPr>
            <a:r>
              <a:rPr lang="en-US" sz="6299" spc="-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METAMORPHOSE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Microsoft Office PowerPoint</Application>
  <PresentationFormat>Custom</PresentationFormat>
  <Paragraphs>68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Arimo Bold</vt:lpstr>
      <vt:lpstr>Arimo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Schmetterlinge</dc:title>
  <dc:creator>Roswitha</dc:creator>
  <cp:lastModifiedBy>Kuratorium</cp:lastModifiedBy>
  <cp:revision>4</cp:revision>
  <dcterms:created xsi:type="dcterms:W3CDTF">2006-08-16T00:00:00Z</dcterms:created>
  <dcterms:modified xsi:type="dcterms:W3CDTF">2024-11-15T07:41:50Z</dcterms:modified>
  <dc:identifier>DAGOplngscs</dc:identifier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